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icon-512.png"/>
          <p:cNvPicPr>
            <a:picLocks noChangeAspect="1"/>
          </p:cNvPicPr>
          <p:nvPr/>
        </p:nvPicPr>
        <p:blipFill>
          <a:blip r:embed="rId2"/>
          <a:stretch>
            <a:fillRect/>
          </a:stretch>
        </p:blipFill>
        <p:spPr>
          <a:xfrm>
            <a:off x="685800" y="533400"/>
            <a:ext cx="419100" cy="419100"/>
          </a:xfrm>
          <a:prstGeom prst="rect">
            <a:avLst/>
          </a:prstGeom>
        </p:spPr>
      </p:pic>
      <p:sp>
        <p:nvSpPr>
          <p:cNvPr id="4" name="TextBox 3"/>
          <p:cNvSpPr txBox="1"/>
          <p:nvPr/>
        </p:nvSpPr>
        <p:spPr>
          <a:xfrm>
            <a:off x="1257300" y="628650"/>
            <a:ext cx="4762500" cy="247649"/>
          </a:xfrm>
          <a:prstGeom prst="rect">
            <a:avLst/>
          </a:prstGeom>
          <a:noFill/>
        </p:spPr>
        <p:txBody>
          <a:bodyPr wrap="square" anchor="t" lIns="0" rIns="0" tIns="0" bIns="0">
            <a:spAutoFit/>
          </a:bodyPr>
          <a:lstStyle/>
          <a:p>
            <a:pPr algn="l">
              <a:lnSpc>
                <a:spcPct val="100000"/>
              </a:lnSpc>
            </a:pPr>
            <a:r>
              <a:rPr sz="1200" b="0" spc="97">
                <a:solidFill>
                  <a:srgbClr val="FFFFFF"/>
                </a:solidFill>
                <a:latin typeface="Spline Sans Mono"/>
              </a:rPr>
              <a:t>LAZAREV CLOUD</a:t>
            </a:r>
          </a:p>
        </p:txBody>
      </p:sp>
      <p:sp>
        <p:nvSpPr>
          <p:cNvPr id="5" name="TextBox 4"/>
          <p:cNvSpPr txBox="1"/>
          <p:nvPr/>
        </p:nvSpPr>
        <p:spPr>
          <a:xfrm>
            <a:off x="685800" y="3143250"/>
            <a:ext cx="8572500" cy="285750"/>
          </a:xfrm>
          <a:prstGeom prst="rect">
            <a:avLst/>
          </a:prstGeom>
          <a:noFill/>
        </p:spPr>
        <p:txBody>
          <a:bodyPr wrap="square" anchor="t" lIns="0" rIns="0" tIns="0" bIns="0">
            <a:spAutoFit/>
          </a:bodyPr>
          <a:lstStyle/>
          <a:p>
            <a:pPr algn="l">
              <a:lnSpc>
                <a:spcPct val="100000"/>
              </a:lnSpc>
            </a:pPr>
            <a:r>
              <a:rPr sz="1350" b="0" spc="22">
                <a:solidFill>
                  <a:srgbClr val="F81A2C"/>
                </a:solidFill>
                <a:latin typeface="Spline Sans Mono"/>
              </a:rPr>
              <a:t>// a course for beginners</a:t>
            </a:r>
          </a:p>
        </p:txBody>
      </p:sp>
      <p:sp>
        <p:nvSpPr>
          <p:cNvPr id="6" name="TextBox 5"/>
          <p:cNvSpPr txBox="1"/>
          <p:nvPr/>
        </p:nvSpPr>
        <p:spPr>
          <a:xfrm>
            <a:off x="685800" y="3657600"/>
            <a:ext cx="9810750" cy="1905000"/>
          </a:xfrm>
          <a:prstGeom prst="rect">
            <a:avLst/>
          </a:prstGeom>
          <a:noFill/>
        </p:spPr>
        <p:txBody>
          <a:bodyPr wrap="square" anchor="t" lIns="0" rIns="0" tIns="0" bIns="0">
            <a:spAutoFit/>
          </a:bodyPr>
          <a:lstStyle/>
          <a:p>
            <a:pPr algn="l">
              <a:lnSpc>
                <a:spcPct val="98000"/>
              </a:lnSpc>
            </a:pPr>
            <a:r>
              <a:rPr sz="7200" b="0">
                <a:solidFill>
                  <a:srgbClr val="FFFFFF"/>
                </a:solidFill>
                <a:latin typeface="Poppins"/>
              </a:rPr>
              <a:t>AI without the fear</a:t>
            </a:r>
          </a:p>
        </p:txBody>
      </p:sp>
      <p:sp>
        <p:nvSpPr>
          <p:cNvPr id="7" name="TextBox 6"/>
          <p:cNvSpPr txBox="1"/>
          <p:nvPr/>
        </p:nvSpPr>
        <p:spPr>
          <a:xfrm>
            <a:off x="685800" y="5257800"/>
            <a:ext cx="8572500" cy="952500"/>
          </a:xfrm>
          <a:prstGeom prst="rect">
            <a:avLst/>
          </a:prstGeom>
          <a:noFill/>
        </p:spPr>
        <p:txBody>
          <a:bodyPr wrap="square" anchor="t" lIns="0" rIns="0" tIns="0" bIns="0">
            <a:spAutoFit/>
          </a:bodyPr>
          <a:lstStyle/>
          <a:p>
            <a:pPr algn="l">
              <a:lnSpc>
                <a:spcPct val="140000"/>
              </a:lnSpc>
            </a:pPr>
            <a:r>
              <a:rPr sz="1350" b="0">
                <a:solidFill>
                  <a:srgbClr val="B6B6BD"/>
                </a:solidFill>
                <a:latin typeface="Inter"/>
              </a:rPr>
              <a:t>Five short lessons on using ChatGPT and other AI assistants — safely, usefully, and without the complications. Written for parents, friends, and anyone who hasn't tried it yet.</a:t>
            </a:r>
          </a:p>
        </p:txBody>
      </p:sp>
      <p:sp>
        <p:nvSpPr>
          <p:cNvPr id="8" name="TextBox 7"/>
          <p:cNvSpPr txBox="1"/>
          <p:nvPr/>
        </p:nvSpPr>
        <p:spPr>
          <a:xfrm>
            <a:off x="685800" y="6324600"/>
            <a:ext cx="6667500" cy="228600"/>
          </a:xfrm>
          <a:prstGeom prst="rect">
            <a:avLst/>
          </a:prstGeom>
          <a:noFill/>
        </p:spPr>
        <p:txBody>
          <a:bodyPr wrap="square" anchor="t" lIns="0" rIns="0" tIns="0" bIns="0">
            <a:spAutoFit/>
          </a:bodyPr>
          <a:lstStyle/>
          <a:p>
            <a:pPr algn="l">
              <a:lnSpc>
                <a:spcPct val="100000"/>
              </a:lnSpc>
            </a:pPr>
            <a:r>
              <a:rPr sz="1275" b="0" spc="22">
                <a:solidFill>
                  <a:srgbClr val="8A8A92"/>
                </a:solidFill>
                <a:latin typeface="Spline Sans Mono"/>
              </a:rPr>
              <a:t>Latest version: ai-safety.lazarev.cloud</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81A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914400" y="914400"/>
            <a:ext cx="3810000" cy="419100"/>
          </a:xfrm>
          <a:prstGeom prst="rect">
            <a:avLst/>
          </a:prstGeom>
          <a:noFill/>
        </p:spPr>
        <p:txBody>
          <a:bodyPr wrap="square" anchor="t" lIns="0" rIns="0" tIns="0" bIns="0">
            <a:spAutoFit/>
          </a:bodyPr>
          <a:lstStyle/>
          <a:p>
            <a:pPr algn="l">
              <a:lnSpc>
                <a:spcPct val="100000"/>
              </a:lnSpc>
            </a:pPr>
            <a:r>
              <a:rPr sz="2100" b="0" spc="22">
                <a:solidFill>
                  <a:srgbClr val="FFFFFF"/>
                </a:solidFill>
                <a:latin typeface="Spline Sans Mono"/>
              </a:rPr>
              <a:t>10</a:t>
            </a:r>
          </a:p>
        </p:txBody>
      </p:sp>
      <p:sp>
        <p:nvSpPr>
          <p:cNvPr id="4" name="Rectangle 3"/>
          <p:cNvSpPr/>
          <p:nvPr/>
        </p:nvSpPr>
        <p:spPr>
          <a:xfrm>
            <a:off x="10744200" y="914400"/>
            <a:ext cx="533400" cy="5334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icon-512.png"/>
          <p:cNvPicPr>
            <a:picLocks noChangeAspect="1"/>
          </p:cNvPicPr>
          <p:nvPr/>
        </p:nvPicPr>
        <p:blipFill>
          <a:blip r:embed="rId2"/>
          <a:stretch>
            <a:fillRect/>
          </a:stretch>
        </p:blipFill>
        <p:spPr>
          <a:xfrm>
            <a:off x="10820400" y="990599"/>
            <a:ext cx="381000" cy="381000"/>
          </a:xfrm>
          <a:prstGeom prst="rect">
            <a:avLst/>
          </a:prstGeom>
        </p:spPr>
      </p:pic>
      <p:sp>
        <p:nvSpPr>
          <p:cNvPr id="6" name="TextBox 5"/>
          <p:cNvSpPr txBox="1"/>
          <p:nvPr/>
        </p:nvSpPr>
        <p:spPr>
          <a:xfrm>
            <a:off x="914400" y="2857500"/>
            <a:ext cx="5905500" cy="285750"/>
          </a:xfrm>
          <a:prstGeom prst="rect">
            <a:avLst/>
          </a:prstGeom>
          <a:noFill/>
        </p:spPr>
        <p:txBody>
          <a:bodyPr wrap="square" anchor="t" lIns="0" rIns="0" tIns="0" bIns="0">
            <a:spAutoFit/>
          </a:bodyPr>
          <a:lstStyle/>
          <a:p>
            <a:pPr algn="l">
              <a:lnSpc>
                <a:spcPct val="100000"/>
              </a:lnSpc>
            </a:pPr>
            <a:r>
              <a:rPr sz="1200" b="0" spc="75">
                <a:solidFill>
                  <a:srgbClr val="FFFFFF"/>
                </a:solidFill>
                <a:latin typeface="Spline Sans Mono"/>
              </a:rPr>
              <a:t>LESSON 3</a:t>
            </a:r>
          </a:p>
        </p:txBody>
      </p:sp>
      <p:sp>
        <p:nvSpPr>
          <p:cNvPr id="7" name="TextBox 6"/>
          <p:cNvSpPr txBox="1"/>
          <p:nvPr/>
        </p:nvSpPr>
        <p:spPr>
          <a:xfrm>
            <a:off x="914400" y="3276600"/>
            <a:ext cx="8953500" cy="1714500"/>
          </a:xfrm>
          <a:prstGeom prst="rect">
            <a:avLst/>
          </a:prstGeom>
          <a:noFill/>
        </p:spPr>
        <p:txBody>
          <a:bodyPr wrap="square" anchor="t" lIns="0" rIns="0" tIns="0" bIns="0">
            <a:spAutoFit/>
          </a:bodyPr>
          <a:lstStyle/>
          <a:p>
            <a:pPr algn="l">
              <a:lnSpc>
                <a:spcPct val="98000"/>
              </a:lnSpc>
            </a:pPr>
            <a:r>
              <a:rPr sz="5700" b="0">
                <a:solidFill>
                  <a:srgbClr val="FFFFFF"/>
                </a:solidFill>
                <a:latin typeface="Poppins"/>
              </a:rPr>
              <a:t>How to ask properly</a:t>
            </a:r>
          </a:p>
        </p:txBody>
      </p:sp>
      <p:sp>
        <p:nvSpPr>
          <p:cNvPr id="8" name="TextBox 7"/>
          <p:cNvSpPr txBox="1"/>
          <p:nvPr/>
        </p:nvSpPr>
        <p:spPr>
          <a:xfrm>
            <a:off x="914400" y="5143500"/>
            <a:ext cx="8572500" cy="1238250"/>
          </a:xfrm>
          <a:prstGeom prst="rect">
            <a:avLst/>
          </a:prstGeom>
          <a:noFill/>
        </p:spPr>
        <p:txBody>
          <a:bodyPr wrap="square" anchor="t" lIns="0" rIns="0" tIns="0" bIns="0">
            <a:spAutoFit/>
          </a:bodyPr>
          <a:lstStyle/>
          <a:p>
            <a:pPr algn="l">
              <a:lnSpc>
                <a:spcPct val="140000"/>
              </a:lnSpc>
            </a:pPr>
            <a:r>
              <a:rPr sz="1425" b="0">
                <a:solidFill>
                  <a:srgbClr val="FFFFFF"/>
                </a:solidFill>
                <a:latin typeface="Inter"/>
              </a:rPr>
              <a:t>The difference between "useless" and "wow" is almost always in how the question is worded. The good news: there is very little to learn, and half of the advice on the internet is already out of date.</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685800"/>
            <a:ext cx="8572500" cy="209550"/>
          </a:xfrm>
          <a:prstGeom prst="rect">
            <a:avLst/>
          </a:prstGeom>
          <a:noFill/>
        </p:spPr>
        <p:txBody>
          <a:bodyPr wrap="square" anchor="t" lIns="0" rIns="0" tIns="0" bIns="0">
            <a:spAutoFit/>
          </a:bodyPr>
          <a:lstStyle/>
          <a:p>
            <a:pPr algn="l">
              <a:lnSpc>
                <a:spcPct val="100000"/>
              </a:lnSpc>
            </a:pPr>
            <a:r>
              <a:rPr sz="1125" b="0" spc="22">
                <a:solidFill>
                  <a:srgbClr val="F81A2C"/>
                </a:solidFill>
                <a:latin typeface="Spline Sans Mono"/>
              </a:rPr>
              <a:t>// how to ask properly</a:t>
            </a:r>
          </a:p>
        </p:txBody>
      </p:sp>
      <p:sp>
        <p:nvSpPr>
          <p:cNvPr id="4" name="TextBox 3"/>
          <p:cNvSpPr txBox="1"/>
          <p:nvPr/>
        </p:nvSpPr>
        <p:spPr>
          <a:xfrm>
            <a:off x="685800" y="933449"/>
            <a:ext cx="10287000" cy="1333500"/>
          </a:xfrm>
          <a:prstGeom prst="rect">
            <a:avLst/>
          </a:prstGeom>
          <a:noFill/>
        </p:spPr>
        <p:txBody>
          <a:bodyPr wrap="square" anchor="t" lIns="0" rIns="0" tIns="0" bIns="0">
            <a:spAutoFit/>
          </a:bodyPr>
          <a:lstStyle/>
          <a:p>
            <a:pPr algn="l">
              <a:lnSpc>
                <a:spcPct val="104000"/>
              </a:lnSpc>
            </a:pPr>
            <a:r>
              <a:rPr sz="3900" b="0">
                <a:solidFill>
                  <a:srgbClr val="000000"/>
                </a:solidFill>
                <a:latin typeface="Poppins"/>
              </a:rPr>
              <a:t>The formula that does work</a:t>
            </a:r>
          </a:p>
        </p:txBody>
      </p:sp>
      <p:sp>
        <p:nvSpPr>
          <p:cNvPr id="5" name="TextBox 4"/>
          <p:cNvSpPr txBox="1"/>
          <p:nvPr/>
        </p:nvSpPr>
        <p:spPr>
          <a:xfrm>
            <a:off x="685800" y="24384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01</a:t>
            </a:r>
          </a:p>
        </p:txBody>
      </p:sp>
      <p:sp>
        <p:nvSpPr>
          <p:cNvPr id="6" name="TextBox 5"/>
          <p:cNvSpPr txBox="1"/>
          <p:nvPr/>
        </p:nvSpPr>
        <p:spPr>
          <a:xfrm>
            <a:off x="1104900" y="2381250"/>
            <a:ext cx="2832099"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01 · the action</a:t>
            </a:r>
          </a:p>
        </p:txBody>
      </p:sp>
      <p:sp>
        <p:nvSpPr>
          <p:cNvPr id="7" name="TextBox 6"/>
          <p:cNvSpPr txBox="1"/>
          <p:nvPr/>
        </p:nvSpPr>
        <p:spPr>
          <a:xfrm>
            <a:off x="1104900" y="2687574"/>
            <a:ext cx="2832099" cy="8176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Start with a verb: write, explain, compare, shorten, draft</a:t>
            </a:r>
          </a:p>
        </p:txBody>
      </p:sp>
      <p:sp>
        <p:nvSpPr>
          <p:cNvPr id="8" name="TextBox 7"/>
          <p:cNvSpPr txBox="1"/>
          <p:nvPr/>
        </p:nvSpPr>
        <p:spPr>
          <a:xfrm>
            <a:off x="4470400" y="24384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02</a:t>
            </a:r>
          </a:p>
        </p:txBody>
      </p:sp>
      <p:sp>
        <p:nvSpPr>
          <p:cNvPr id="9" name="TextBox 8"/>
          <p:cNvSpPr txBox="1"/>
          <p:nvPr/>
        </p:nvSpPr>
        <p:spPr>
          <a:xfrm>
            <a:off x="4889499" y="2381250"/>
            <a:ext cx="2832099"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02 · who I am</a:t>
            </a:r>
          </a:p>
        </p:txBody>
      </p:sp>
      <p:sp>
        <p:nvSpPr>
          <p:cNvPr id="10" name="TextBox 9"/>
          <p:cNvSpPr txBox="1"/>
          <p:nvPr/>
        </p:nvSpPr>
        <p:spPr>
          <a:xfrm>
            <a:off x="4889499" y="2687574"/>
            <a:ext cx="2832099" cy="8176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Age, level ("I'm a complete beginner"), who the text is for</a:t>
            </a:r>
          </a:p>
        </p:txBody>
      </p:sp>
      <p:sp>
        <p:nvSpPr>
          <p:cNvPr id="11" name="TextBox 10"/>
          <p:cNvSpPr txBox="1"/>
          <p:nvPr/>
        </p:nvSpPr>
        <p:spPr>
          <a:xfrm>
            <a:off x="8254999" y="24384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03</a:t>
            </a:r>
          </a:p>
        </p:txBody>
      </p:sp>
      <p:sp>
        <p:nvSpPr>
          <p:cNvPr id="12" name="TextBox 11"/>
          <p:cNvSpPr txBox="1"/>
          <p:nvPr/>
        </p:nvSpPr>
        <p:spPr>
          <a:xfrm>
            <a:off x="8674100" y="2381250"/>
            <a:ext cx="2832099"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03 · context</a:t>
            </a:r>
          </a:p>
        </p:txBody>
      </p:sp>
      <p:sp>
        <p:nvSpPr>
          <p:cNvPr id="13" name="TextBox 12"/>
          <p:cNvSpPr txBox="1"/>
          <p:nvPr/>
        </p:nvSpPr>
        <p:spPr>
          <a:xfrm>
            <a:off x="8674100" y="2687574"/>
            <a:ext cx="2832099" cy="8176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Details, dates, amounts, what you've already tried, constraints</a:t>
            </a:r>
          </a:p>
        </p:txBody>
      </p:sp>
      <p:sp>
        <p:nvSpPr>
          <p:cNvPr id="14" name="TextBox 13"/>
          <p:cNvSpPr txBox="1"/>
          <p:nvPr/>
        </p:nvSpPr>
        <p:spPr>
          <a:xfrm>
            <a:off x="685800" y="38100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04</a:t>
            </a:r>
          </a:p>
        </p:txBody>
      </p:sp>
      <p:sp>
        <p:nvSpPr>
          <p:cNvPr id="15" name="TextBox 14"/>
          <p:cNvSpPr txBox="1"/>
          <p:nvPr/>
        </p:nvSpPr>
        <p:spPr>
          <a:xfrm>
            <a:off x="1104900" y="3752850"/>
            <a:ext cx="2832099"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04 · format</a:t>
            </a:r>
          </a:p>
        </p:txBody>
      </p:sp>
      <p:sp>
        <p:nvSpPr>
          <p:cNvPr id="16" name="TextBox 15"/>
          <p:cNvSpPr txBox="1"/>
          <p:nvPr/>
        </p:nvSpPr>
        <p:spPr>
          <a:xfrm>
            <a:off x="1104900" y="4059174"/>
            <a:ext cx="2832099" cy="8176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Length, tone, table or list, how many options</a:t>
            </a:r>
          </a:p>
        </p:txBody>
      </p:sp>
      <p:sp>
        <p:nvSpPr>
          <p:cNvPr id="17" name="TextBox 16"/>
          <p:cNvSpPr txBox="1"/>
          <p:nvPr/>
        </p:nvSpPr>
        <p:spPr>
          <a:xfrm>
            <a:off x="4470400" y="38100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05</a:t>
            </a:r>
          </a:p>
        </p:txBody>
      </p:sp>
      <p:sp>
        <p:nvSpPr>
          <p:cNvPr id="18" name="TextBox 17"/>
          <p:cNvSpPr txBox="1"/>
          <p:nvPr/>
        </p:nvSpPr>
        <p:spPr>
          <a:xfrm>
            <a:off x="4889499" y="3752850"/>
            <a:ext cx="2832099"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05 · questions for me</a:t>
            </a:r>
          </a:p>
        </p:txBody>
      </p:sp>
      <p:sp>
        <p:nvSpPr>
          <p:cNvPr id="19" name="TextBox 18"/>
          <p:cNvSpPr txBox="1"/>
          <p:nvPr/>
        </p:nvSpPr>
        <p:spPr>
          <a:xfrm>
            <a:off x="4889499" y="4059174"/>
            <a:ext cx="2832099" cy="8176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"If you need more information, ask me first"</a:t>
            </a:r>
          </a:p>
        </p:txBody>
      </p:sp>
      <p:pic>
        <p:nvPicPr>
          <p:cNvPr id="20" name="Picture 19" descr="icon-512.png"/>
          <p:cNvPicPr>
            <a:picLocks noChangeAspect="1"/>
          </p:cNvPicPr>
          <p:nvPr/>
        </p:nvPicPr>
        <p:blipFill>
          <a:blip r:embed="rId2"/>
          <a:stretch>
            <a:fillRect/>
          </a:stretch>
        </p:blipFill>
        <p:spPr>
          <a:xfrm>
            <a:off x="685800" y="6267450"/>
            <a:ext cx="266700" cy="266700"/>
          </a:xfrm>
          <a:prstGeom prst="rect">
            <a:avLst/>
          </a:prstGeom>
        </p:spPr>
      </p:pic>
      <p:sp>
        <p:nvSpPr>
          <p:cNvPr id="21" name="TextBox 20"/>
          <p:cNvSpPr txBox="1"/>
          <p:nvPr/>
        </p:nvSpPr>
        <p:spPr>
          <a:xfrm>
            <a:off x="1066800" y="6324600"/>
            <a:ext cx="3810000" cy="228600"/>
          </a:xfrm>
          <a:prstGeom prst="rect">
            <a:avLst/>
          </a:prstGeom>
          <a:noFill/>
        </p:spPr>
        <p:txBody>
          <a:bodyPr wrap="square" anchor="t" lIns="0" rIns="0" tIns="0" bIns="0">
            <a:spAutoFit/>
          </a:bodyPr>
          <a:lstStyle/>
          <a:p>
            <a:pPr algn="l">
              <a:lnSpc>
                <a:spcPct val="100000"/>
              </a:lnSpc>
            </a:pPr>
            <a:r>
              <a:rPr sz="975" b="0" spc="22">
                <a:solidFill>
                  <a:srgbClr val="5B5B63"/>
                </a:solidFill>
                <a:latin typeface="Spline Sans Mono"/>
              </a:rPr>
              <a:t>ai-safety.lazarev.cloud</a:t>
            </a:r>
          </a:p>
        </p:txBody>
      </p:sp>
      <p:sp>
        <p:nvSpPr>
          <p:cNvPr id="22" name="TextBox 21"/>
          <p:cNvSpPr txBox="1"/>
          <p:nvPr/>
        </p:nvSpPr>
        <p:spPr>
          <a:xfrm>
            <a:off x="10934700" y="6324600"/>
            <a:ext cx="571500" cy="228600"/>
          </a:xfrm>
          <a:prstGeom prst="rect">
            <a:avLst/>
          </a:prstGeom>
          <a:noFill/>
        </p:spPr>
        <p:txBody>
          <a:bodyPr wrap="square" anchor="t" lIns="0" rIns="0" tIns="0" bIns="0">
            <a:spAutoFit/>
          </a:bodyPr>
          <a:lstStyle/>
          <a:p>
            <a:pPr algn="r">
              <a:lnSpc>
                <a:spcPct val="100000"/>
              </a:lnSpc>
            </a:pPr>
            <a:r>
              <a:rPr sz="975" b="0" spc="22">
                <a:solidFill>
                  <a:srgbClr val="B6B6BD"/>
                </a:solidFill>
                <a:latin typeface="Spline Sans Mono"/>
              </a:rP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762000"/>
            <a:ext cx="609600" cy="38100"/>
          </a:xfrm>
          <a:prstGeom prst="rect">
            <a:avLst/>
          </a:prstGeom>
          <a:solidFill>
            <a:srgbClr val="F81A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704850"/>
            <a:ext cx="8572500" cy="209550"/>
          </a:xfrm>
          <a:prstGeom prst="rect">
            <a:avLst/>
          </a:prstGeom>
          <a:noFill/>
        </p:spPr>
        <p:txBody>
          <a:bodyPr wrap="square" anchor="t" lIns="0" rIns="0" tIns="0" bIns="0">
            <a:spAutoFit/>
          </a:bodyPr>
          <a:lstStyle/>
          <a:p>
            <a:pPr algn="l">
              <a:lnSpc>
                <a:spcPct val="100000"/>
              </a:lnSpc>
            </a:pPr>
            <a:r>
              <a:rPr sz="1125" b="0" spc="22">
                <a:solidFill>
                  <a:srgbClr val="F81A2C"/>
                </a:solidFill>
                <a:latin typeface="Spline Sans Mono"/>
              </a:rPr>
              <a:t>// how to ask properly</a:t>
            </a:r>
          </a:p>
        </p:txBody>
      </p:sp>
      <p:sp>
        <p:nvSpPr>
          <p:cNvPr id="5" name="TextBox 4"/>
          <p:cNvSpPr txBox="1"/>
          <p:nvPr/>
        </p:nvSpPr>
        <p:spPr>
          <a:xfrm>
            <a:off x="685800" y="971550"/>
            <a:ext cx="10287000" cy="1333500"/>
          </a:xfrm>
          <a:prstGeom prst="rect">
            <a:avLst/>
          </a:prstGeom>
          <a:noFill/>
        </p:spPr>
        <p:txBody>
          <a:bodyPr wrap="square" anchor="t" lIns="0" rIns="0" tIns="0" bIns="0">
            <a:spAutoFit/>
          </a:bodyPr>
          <a:lstStyle/>
          <a:p>
            <a:pPr algn="l">
              <a:lnSpc>
                <a:spcPct val="104000"/>
              </a:lnSpc>
            </a:pPr>
            <a:r>
              <a:rPr sz="3300" b="0">
                <a:solidFill>
                  <a:srgbClr val="000000"/>
                </a:solidFill>
                <a:latin typeface="Poppins"/>
              </a:rPr>
              <a:t>Outdated tricks</a:t>
            </a:r>
          </a:p>
        </p:txBody>
      </p:sp>
      <p:sp>
        <p:nvSpPr>
          <p:cNvPr id="6" name="TextBox 5"/>
          <p:cNvSpPr txBox="1"/>
          <p:nvPr/>
        </p:nvSpPr>
        <p:spPr>
          <a:xfrm>
            <a:off x="685800" y="2400300"/>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7" name="TextBox 6"/>
          <p:cNvSpPr txBox="1"/>
          <p:nvPr/>
        </p:nvSpPr>
        <p:spPr>
          <a:xfrm>
            <a:off x="1009650" y="2381250"/>
            <a:ext cx="10287000" cy="657225"/>
          </a:xfrm>
          <a:prstGeom prst="rect">
            <a:avLst/>
          </a:prstGeom>
          <a:noFill/>
        </p:spPr>
        <p:txBody>
          <a:bodyPr wrap="square" anchor="t" lIns="0" rIns="0" tIns="0" bIns="0">
            <a:spAutoFit/>
          </a:bodyPr>
          <a:lstStyle/>
          <a:p>
            <a:pPr algn="l">
              <a:lnSpc>
                <a:spcPct val="140000"/>
              </a:lnSpc>
            </a:pPr>
            <a:r>
              <a:rPr sz="1125" b="0">
                <a:solidFill>
                  <a:srgbClr val="000000"/>
                </a:solidFill>
                <a:latin typeface="Inter"/>
              </a:rPr>
              <a:t>"You are an expert with 20 years of experience…" — Anthropic files this under techniques "you might have heard about" and says that modern models often don't need a heavy-handed role. It's better to say from what angle to look: "go through this contract from the point of view of the risks to me". As a way of setting the tone ("explain it the way a doctor would explain it to a patient") a role is still useful.</a:t>
            </a:r>
          </a:p>
        </p:txBody>
      </p:sp>
      <p:sp>
        <p:nvSpPr>
          <p:cNvPr id="8" name="TextBox 7"/>
          <p:cNvSpPr txBox="1"/>
          <p:nvPr/>
        </p:nvSpPr>
        <p:spPr>
          <a:xfrm>
            <a:off x="685800" y="3171825"/>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9" name="TextBox 8"/>
          <p:cNvSpPr txBox="1"/>
          <p:nvPr/>
        </p:nvSpPr>
        <p:spPr>
          <a:xfrm>
            <a:off x="1009650" y="3152775"/>
            <a:ext cx="10287000" cy="657225"/>
          </a:xfrm>
          <a:prstGeom prst="rect">
            <a:avLst/>
          </a:prstGeom>
          <a:noFill/>
        </p:spPr>
        <p:txBody>
          <a:bodyPr wrap="square" anchor="t" lIns="0" rIns="0" tIns="0" bIns="0">
            <a:spAutoFit/>
          </a:bodyPr>
          <a:lstStyle/>
          <a:p>
            <a:pPr algn="l">
              <a:lnSpc>
                <a:spcPct val="140000"/>
              </a:lnSpc>
            </a:pPr>
            <a:r>
              <a:rPr sz="1125" b="0">
                <a:solidFill>
                  <a:srgbClr val="000000"/>
                </a:solidFill>
                <a:latin typeface="Inter"/>
              </a:rPr>
              <a:t>"Think step by step" — for the "thinking" models, OpenAI's developer documentation says to avoid chain-of-thought prompts , because those models reason internally, so asking them to think step by step is unnecessary, and may even hinder performance. A Wharton School study (June 2025) found the same for reasoning models: gains within 3%, and minus 3% for one model, while answers took 20 to 80% longer.</a:t>
            </a:r>
          </a:p>
        </p:txBody>
      </p:sp>
      <p:sp>
        <p:nvSpPr>
          <p:cNvPr id="10" name="TextBox 9"/>
          <p:cNvSpPr txBox="1"/>
          <p:nvPr/>
        </p:nvSpPr>
        <p:spPr>
          <a:xfrm>
            <a:off x="685800" y="3943350"/>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11" name="TextBox 10"/>
          <p:cNvSpPr txBox="1"/>
          <p:nvPr/>
        </p:nvSpPr>
        <p:spPr>
          <a:xfrm>
            <a:off x="1009650" y="3924300"/>
            <a:ext cx="10287000" cy="737234"/>
          </a:xfrm>
          <a:prstGeom prst="rect">
            <a:avLst/>
          </a:prstGeom>
          <a:noFill/>
        </p:spPr>
        <p:txBody>
          <a:bodyPr wrap="square" anchor="t" lIns="0" rIns="0" tIns="0" bIns="0">
            <a:spAutoFit/>
          </a:bodyPr>
          <a:lstStyle/>
          <a:p>
            <a:pPr algn="l">
              <a:lnSpc>
                <a:spcPct val="140000"/>
              </a:lnSpc>
            </a:pPr>
            <a:r>
              <a:rPr sz="1275" b="0">
                <a:solidFill>
                  <a:srgbClr val="000000"/>
                </a:solidFill>
                <a:latin typeface="Inter"/>
              </a:rPr>
              <a:t>"Please", "I'll pay you $1,000", "my career depends on this" — a separate Wharton study (August 2025) compared a plain prompt against eight kinds of pressure, including promises of money and threats. Not one of them had a consistent effect. Worse, the extra text gets in the way : the model starts responding to it instead of to your question.</a:t>
            </a:r>
          </a:p>
        </p:txBody>
      </p:sp>
      <p:sp>
        <p:nvSpPr>
          <p:cNvPr id="12" name="TextBox 11"/>
          <p:cNvSpPr txBox="1"/>
          <p:nvPr/>
        </p:nvSpPr>
        <p:spPr>
          <a:xfrm>
            <a:off x="685800" y="4794884"/>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13" name="TextBox 12"/>
          <p:cNvSpPr txBox="1"/>
          <p:nvPr/>
        </p:nvSpPr>
        <p:spPr>
          <a:xfrm>
            <a:off x="1009650" y="4775835"/>
            <a:ext cx="10287000" cy="563879"/>
          </a:xfrm>
          <a:prstGeom prst="rect">
            <a:avLst/>
          </a:prstGeom>
          <a:noFill/>
        </p:spPr>
        <p:txBody>
          <a:bodyPr wrap="square" anchor="t" lIns="0" rIns="0" tIns="0" bIns="0">
            <a:spAutoFit/>
          </a:bodyPr>
          <a:lstStyle/>
          <a:p>
            <a:pPr algn="l">
              <a:lnSpc>
                <a:spcPct val="140000"/>
              </a:lnSpc>
            </a:pPr>
            <a:r>
              <a:rPr sz="1425" b="0">
                <a:solidFill>
                  <a:srgbClr val="000000"/>
                </a:solidFill>
                <a:latin typeface="Inter"/>
              </a:rPr>
              <a:t>Special symbols and markup such as tags — an ordinary person doesn't need them. Anthropic writes that modern models understand structure without them: ordinary paragraphs, headings and blank lines work just as well.</a:t>
            </a:r>
          </a:p>
        </p:txBody>
      </p:sp>
      <p:pic>
        <p:nvPicPr>
          <p:cNvPr id="14" name="Picture 13" descr="icon-512.png"/>
          <p:cNvPicPr>
            <a:picLocks noChangeAspect="1"/>
          </p:cNvPicPr>
          <p:nvPr/>
        </p:nvPicPr>
        <p:blipFill>
          <a:blip r:embed="rId2"/>
          <a:stretch>
            <a:fillRect/>
          </a:stretch>
        </p:blipFill>
        <p:spPr>
          <a:xfrm>
            <a:off x="685800" y="6267450"/>
            <a:ext cx="266700" cy="266700"/>
          </a:xfrm>
          <a:prstGeom prst="rect">
            <a:avLst/>
          </a:prstGeom>
        </p:spPr>
      </p:pic>
      <p:sp>
        <p:nvSpPr>
          <p:cNvPr id="15" name="TextBox 14"/>
          <p:cNvSpPr txBox="1"/>
          <p:nvPr/>
        </p:nvSpPr>
        <p:spPr>
          <a:xfrm>
            <a:off x="1066800" y="6324600"/>
            <a:ext cx="3810000" cy="228600"/>
          </a:xfrm>
          <a:prstGeom prst="rect">
            <a:avLst/>
          </a:prstGeom>
          <a:noFill/>
        </p:spPr>
        <p:txBody>
          <a:bodyPr wrap="square" anchor="t" lIns="0" rIns="0" tIns="0" bIns="0">
            <a:spAutoFit/>
          </a:bodyPr>
          <a:lstStyle/>
          <a:p>
            <a:pPr algn="l">
              <a:lnSpc>
                <a:spcPct val="100000"/>
              </a:lnSpc>
            </a:pPr>
            <a:r>
              <a:rPr sz="975" b="0" spc="22">
                <a:solidFill>
                  <a:srgbClr val="5B5B63"/>
                </a:solidFill>
                <a:latin typeface="Spline Sans Mono"/>
              </a:rPr>
              <a:t>ai-safety.lazarev.cloud</a:t>
            </a:r>
          </a:p>
        </p:txBody>
      </p:sp>
      <p:sp>
        <p:nvSpPr>
          <p:cNvPr id="16" name="TextBox 15"/>
          <p:cNvSpPr txBox="1"/>
          <p:nvPr/>
        </p:nvSpPr>
        <p:spPr>
          <a:xfrm>
            <a:off x="10934700" y="6324600"/>
            <a:ext cx="571500" cy="228600"/>
          </a:xfrm>
          <a:prstGeom prst="rect">
            <a:avLst/>
          </a:prstGeom>
          <a:noFill/>
        </p:spPr>
        <p:txBody>
          <a:bodyPr wrap="square" anchor="t" lIns="0" rIns="0" tIns="0" bIns="0">
            <a:spAutoFit/>
          </a:bodyPr>
          <a:lstStyle/>
          <a:p>
            <a:pPr algn="r">
              <a:lnSpc>
                <a:spcPct val="100000"/>
              </a:lnSpc>
            </a:pPr>
            <a:r>
              <a:rPr sz="975" b="0" spc="22">
                <a:solidFill>
                  <a:srgbClr val="B6B6BD"/>
                </a:solidFill>
                <a:latin typeface="Spline Sans Mono"/>
              </a:rP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762000"/>
            <a:ext cx="609600" cy="38100"/>
          </a:xfrm>
          <a:prstGeom prst="rect">
            <a:avLst/>
          </a:prstGeom>
          <a:solidFill>
            <a:srgbClr val="F81A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704850"/>
            <a:ext cx="8572500" cy="209550"/>
          </a:xfrm>
          <a:prstGeom prst="rect">
            <a:avLst/>
          </a:prstGeom>
          <a:noFill/>
        </p:spPr>
        <p:txBody>
          <a:bodyPr wrap="square" anchor="t" lIns="0" rIns="0" tIns="0" bIns="0">
            <a:spAutoFit/>
          </a:bodyPr>
          <a:lstStyle/>
          <a:p>
            <a:pPr algn="l">
              <a:lnSpc>
                <a:spcPct val="100000"/>
              </a:lnSpc>
            </a:pPr>
            <a:r>
              <a:rPr sz="1125" b="0" spc="22">
                <a:solidFill>
                  <a:srgbClr val="F81A2C"/>
                </a:solidFill>
                <a:latin typeface="Spline Sans Mono"/>
              </a:rPr>
              <a:t>// how to ask properly</a:t>
            </a:r>
          </a:p>
        </p:txBody>
      </p:sp>
      <p:sp>
        <p:nvSpPr>
          <p:cNvPr id="5" name="TextBox 4"/>
          <p:cNvSpPr txBox="1"/>
          <p:nvPr/>
        </p:nvSpPr>
        <p:spPr>
          <a:xfrm>
            <a:off x="685800" y="971550"/>
            <a:ext cx="10287000" cy="1333500"/>
          </a:xfrm>
          <a:prstGeom prst="rect">
            <a:avLst/>
          </a:prstGeom>
          <a:noFill/>
        </p:spPr>
        <p:txBody>
          <a:bodyPr wrap="square" anchor="t" lIns="0" rIns="0" tIns="0" bIns="0">
            <a:spAutoFit/>
          </a:bodyPr>
          <a:lstStyle/>
          <a:p>
            <a:pPr algn="l">
              <a:lnSpc>
                <a:spcPct val="104000"/>
              </a:lnSpc>
            </a:pPr>
            <a:r>
              <a:rPr sz="3300" b="0">
                <a:solidFill>
                  <a:srgbClr val="000000"/>
                </a:solidFill>
                <a:latin typeface="Poppins"/>
              </a:rPr>
              <a:t>Three phrases that get you out of anything</a:t>
            </a:r>
          </a:p>
        </p:txBody>
      </p:sp>
      <p:sp>
        <p:nvSpPr>
          <p:cNvPr id="6" name="TextBox 5"/>
          <p:cNvSpPr txBox="1"/>
          <p:nvPr/>
        </p:nvSpPr>
        <p:spPr>
          <a:xfrm>
            <a:off x="685800" y="2400300"/>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7" name="TextBox 6"/>
          <p:cNvSpPr txBox="1"/>
          <p:nvPr/>
        </p:nvSpPr>
        <p:spPr>
          <a:xfrm>
            <a:off x="1009650" y="2381250"/>
            <a:ext cx="10287000" cy="337184"/>
          </a:xfrm>
          <a:prstGeom prst="rect">
            <a:avLst/>
          </a:prstGeom>
          <a:noFill/>
        </p:spPr>
        <p:txBody>
          <a:bodyPr wrap="square" anchor="t" lIns="0" rIns="0" tIns="0" bIns="0">
            <a:spAutoFit/>
          </a:bodyPr>
          <a:lstStyle/>
          <a:p>
            <a:pPr algn="l">
              <a:lnSpc>
                <a:spcPct val="140000"/>
              </a:lnSpc>
            </a:pPr>
            <a:r>
              <a:rPr sz="1575" b="0">
                <a:solidFill>
                  <a:srgbClr val="000000"/>
                </a:solidFill>
                <a:latin typeface="Inter"/>
              </a:rPr>
              <a:t>" Explain it more simply, as if I were 10 years old. " — when the answer is confusing.</a:t>
            </a:r>
          </a:p>
        </p:txBody>
      </p:sp>
      <p:sp>
        <p:nvSpPr>
          <p:cNvPr id="8" name="TextBox 7"/>
          <p:cNvSpPr txBox="1"/>
          <p:nvPr/>
        </p:nvSpPr>
        <p:spPr>
          <a:xfrm>
            <a:off x="685800" y="2851785"/>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9" name="TextBox 8"/>
          <p:cNvSpPr txBox="1"/>
          <p:nvPr/>
        </p:nvSpPr>
        <p:spPr>
          <a:xfrm>
            <a:off x="1009650" y="2832735"/>
            <a:ext cx="10287000" cy="337184"/>
          </a:xfrm>
          <a:prstGeom prst="rect">
            <a:avLst/>
          </a:prstGeom>
          <a:noFill/>
        </p:spPr>
        <p:txBody>
          <a:bodyPr wrap="square" anchor="t" lIns="0" rIns="0" tIns="0" bIns="0">
            <a:spAutoFit/>
          </a:bodyPr>
          <a:lstStyle/>
          <a:p>
            <a:pPr algn="l">
              <a:lnSpc>
                <a:spcPct val="140000"/>
              </a:lnSpc>
            </a:pPr>
            <a:r>
              <a:rPr sz="1575" b="0">
                <a:solidFill>
                  <a:srgbClr val="000000"/>
                </a:solidFill>
                <a:latin typeface="Inter"/>
              </a:rPr>
              <a:t>" Too long. Cut it down to five sentences. " — when the answer fills three screens.</a:t>
            </a:r>
          </a:p>
        </p:txBody>
      </p:sp>
      <p:sp>
        <p:nvSpPr>
          <p:cNvPr id="10" name="TextBox 9"/>
          <p:cNvSpPr txBox="1"/>
          <p:nvPr/>
        </p:nvSpPr>
        <p:spPr>
          <a:xfrm>
            <a:off x="685800" y="3303269"/>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11" name="TextBox 10"/>
          <p:cNvSpPr txBox="1"/>
          <p:nvPr/>
        </p:nvSpPr>
        <p:spPr>
          <a:xfrm>
            <a:off x="1009650" y="3284219"/>
            <a:ext cx="10287000" cy="617219"/>
          </a:xfrm>
          <a:prstGeom prst="rect">
            <a:avLst/>
          </a:prstGeom>
          <a:noFill/>
        </p:spPr>
        <p:txBody>
          <a:bodyPr wrap="square" anchor="t" lIns="0" rIns="0" tIns="0" bIns="0">
            <a:spAutoFit/>
          </a:bodyPr>
          <a:lstStyle/>
          <a:p>
            <a:pPr algn="l">
              <a:lnSpc>
                <a:spcPct val="140000"/>
              </a:lnSpc>
            </a:pPr>
            <a:r>
              <a:rPr sz="1575" b="0">
                <a:solidFill>
                  <a:srgbClr val="000000"/>
                </a:solidFill>
                <a:latin typeface="Inter"/>
              </a:rPr>
              <a:t>" If you're not sure, say so instead of making something up. " — Anthropic specifically recommends giving the model this permission as a way to reduce made-up answers.</a:t>
            </a:r>
          </a:p>
        </p:txBody>
      </p:sp>
      <p:pic>
        <p:nvPicPr>
          <p:cNvPr id="12" name="Picture 11" descr="icon-512.png"/>
          <p:cNvPicPr>
            <a:picLocks noChangeAspect="1"/>
          </p:cNvPicPr>
          <p:nvPr/>
        </p:nvPicPr>
        <p:blipFill>
          <a:blip r:embed="rId2"/>
          <a:stretch>
            <a:fillRect/>
          </a:stretch>
        </p:blipFill>
        <p:spPr>
          <a:xfrm>
            <a:off x="685800" y="6267450"/>
            <a:ext cx="266700" cy="266700"/>
          </a:xfrm>
          <a:prstGeom prst="rect">
            <a:avLst/>
          </a:prstGeom>
        </p:spPr>
      </p:pic>
      <p:sp>
        <p:nvSpPr>
          <p:cNvPr id="13" name="TextBox 12"/>
          <p:cNvSpPr txBox="1"/>
          <p:nvPr/>
        </p:nvSpPr>
        <p:spPr>
          <a:xfrm>
            <a:off x="1066800" y="6324600"/>
            <a:ext cx="3810000" cy="228600"/>
          </a:xfrm>
          <a:prstGeom prst="rect">
            <a:avLst/>
          </a:prstGeom>
          <a:noFill/>
        </p:spPr>
        <p:txBody>
          <a:bodyPr wrap="square" anchor="t" lIns="0" rIns="0" tIns="0" bIns="0">
            <a:spAutoFit/>
          </a:bodyPr>
          <a:lstStyle/>
          <a:p>
            <a:pPr algn="l">
              <a:lnSpc>
                <a:spcPct val="100000"/>
              </a:lnSpc>
            </a:pPr>
            <a:r>
              <a:rPr sz="975" b="0" spc="22">
                <a:solidFill>
                  <a:srgbClr val="5B5B63"/>
                </a:solidFill>
                <a:latin typeface="Spline Sans Mono"/>
              </a:rPr>
              <a:t>ai-safety.lazarev.cloud</a:t>
            </a:r>
          </a:p>
        </p:txBody>
      </p:sp>
      <p:sp>
        <p:nvSpPr>
          <p:cNvPr id="14" name="TextBox 13"/>
          <p:cNvSpPr txBox="1"/>
          <p:nvPr/>
        </p:nvSpPr>
        <p:spPr>
          <a:xfrm>
            <a:off x="10934700" y="6324600"/>
            <a:ext cx="571500" cy="228600"/>
          </a:xfrm>
          <a:prstGeom prst="rect">
            <a:avLst/>
          </a:prstGeom>
          <a:noFill/>
        </p:spPr>
        <p:txBody>
          <a:bodyPr wrap="square" anchor="t" lIns="0" rIns="0" tIns="0" bIns="0">
            <a:spAutoFit/>
          </a:bodyPr>
          <a:lstStyle/>
          <a:p>
            <a:pPr algn="r">
              <a:lnSpc>
                <a:spcPct val="100000"/>
              </a:lnSpc>
            </a:pPr>
            <a:r>
              <a:rPr sz="975" b="0" spc="22">
                <a:solidFill>
                  <a:srgbClr val="B6B6BD"/>
                </a:solidFill>
                <a:latin typeface="Spline Sans Mono"/>
              </a:rPr>
              <a:t>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81A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914400" y="914400"/>
            <a:ext cx="3810000" cy="419100"/>
          </a:xfrm>
          <a:prstGeom prst="rect">
            <a:avLst/>
          </a:prstGeom>
          <a:noFill/>
        </p:spPr>
        <p:txBody>
          <a:bodyPr wrap="square" anchor="t" lIns="0" rIns="0" tIns="0" bIns="0">
            <a:spAutoFit/>
          </a:bodyPr>
          <a:lstStyle/>
          <a:p>
            <a:pPr algn="l">
              <a:lnSpc>
                <a:spcPct val="100000"/>
              </a:lnSpc>
            </a:pPr>
            <a:r>
              <a:rPr sz="2100" b="0" spc="22">
                <a:solidFill>
                  <a:srgbClr val="FFFFFF"/>
                </a:solidFill>
                <a:latin typeface="Spline Sans Mono"/>
              </a:rPr>
              <a:t>14</a:t>
            </a:r>
          </a:p>
        </p:txBody>
      </p:sp>
      <p:sp>
        <p:nvSpPr>
          <p:cNvPr id="4" name="Rectangle 3"/>
          <p:cNvSpPr/>
          <p:nvPr/>
        </p:nvSpPr>
        <p:spPr>
          <a:xfrm>
            <a:off x="10744200" y="914400"/>
            <a:ext cx="533400" cy="5334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icon-512.png"/>
          <p:cNvPicPr>
            <a:picLocks noChangeAspect="1"/>
          </p:cNvPicPr>
          <p:nvPr/>
        </p:nvPicPr>
        <p:blipFill>
          <a:blip r:embed="rId2"/>
          <a:stretch>
            <a:fillRect/>
          </a:stretch>
        </p:blipFill>
        <p:spPr>
          <a:xfrm>
            <a:off x="10820400" y="990599"/>
            <a:ext cx="381000" cy="381000"/>
          </a:xfrm>
          <a:prstGeom prst="rect">
            <a:avLst/>
          </a:prstGeom>
        </p:spPr>
      </p:pic>
      <p:sp>
        <p:nvSpPr>
          <p:cNvPr id="6" name="TextBox 5"/>
          <p:cNvSpPr txBox="1"/>
          <p:nvPr/>
        </p:nvSpPr>
        <p:spPr>
          <a:xfrm>
            <a:off x="914400" y="2857500"/>
            <a:ext cx="5905500" cy="285750"/>
          </a:xfrm>
          <a:prstGeom prst="rect">
            <a:avLst/>
          </a:prstGeom>
          <a:noFill/>
        </p:spPr>
        <p:txBody>
          <a:bodyPr wrap="square" anchor="t" lIns="0" rIns="0" tIns="0" bIns="0">
            <a:spAutoFit/>
          </a:bodyPr>
          <a:lstStyle/>
          <a:p>
            <a:pPr algn="l">
              <a:lnSpc>
                <a:spcPct val="100000"/>
              </a:lnSpc>
            </a:pPr>
            <a:r>
              <a:rPr sz="1200" b="0" spc="75">
                <a:solidFill>
                  <a:srgbClr val="FFFFFF"/>
                </a:solidFill>
                <a:latin typeface="Spline Sans Mono"/>
              </a:rPr>
              <a:t>LESSON 4</a:t>
            </a:r>
          </a:p>
        </p:txBody>
      </p:sp>
      <p:sp>
        <p:nvSpPr>
          <p:cNvPr id="7" name="TextBox 6"/>
          <p:cNvSpPr txBox="1"/>
          <p:nvPr/>
        </p:nvSpPr>
        <p:spPr>
          <a:xfrm>
            <a:off x="914400" y="3276600"/>
            <a:ext cx="8953500" cy="1714500"/>
          </a:xfrm>
          <a:prstGeom prst="rect">
            <a:avLst/>
          </a:prstGeom>
          <a:noFill/>
        </p:spPr>
        <p:txBody>
          <a:bodyPr wrap="square" anchor="t" lIns="0" rIns="0" tIns="0" bIns="0">
            <a:spAutoFit/>
          </a:bodyPr>
          <a:lstStyle/>
          <a:p>
            <a:pPr algn="l">
              <a:lnSpc>
                <a:spcPct val="98000"/>
              </a:lnSpc>
            </a:pPr>
            <a:r>
              <a:rPr sz="5700" b="0">
                <a:solidFill>
                  <a:srgbClr val="FFFFFF"/>
                </a:solidFill>
                <a:latin typeface="Poppins"/>
              </a:rPr>
              <a:t>It gets things wrong with total confidence</a:t>
            </a:r>
          </a:p>
        </p:txBody>
      </p:sp>
      <p:sp>
        <p:nvSpPr>
          <p:cNvPr id="8" name="TextBox 7"/>
          <p:cNvSpPr txBox="1"/>
          <p:nvPr/>
        </p:nvSpPr>
        <p:spPr>
          <a:xfrm>
            <a:off x="914400" y="5143500"/>
            <a:ext cx="8572500" cy="1238250"/>
          </a:xfrm>
          <a:prstGeom prst="rect">
            <a:avLst/>
          </a:prstGeom>
          <a:noFill/>
        </p:spPr>
        <p:txBody>
          <a:bodyPr wrap="square" anchor="t" lIns="0" rIns="0" tIns="0" bIns="0">
            <a:spAutoFit/>
          </a:bodyPr>
          <a:lstStyle/>
          <a:p>
            <a:pPr algn="l">
              <a:lnSpc>
                <a:spcPct val="140000"/>
              </a:lnSpc>
            </a:pPr>
            <a:r>
              <a:rPr sz="1425" b="0">
                <a:solidFill>
                  <a:srgbClr val="FFFFFF"/>
                </a:solidFill>
                <a:latin typeface="Inter"/>
              </a:rPr>
              <a:t>This is the most important lesson in the course. Not because AI is bad, but because its mistakes have no outward signs — they look exactly like the correct answers.</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685800"/>
            <a:ext cx="8572500" cy="209550"/>
          </a:xfrm>
          <a:prstGeom prst="rect">
            <a:avLst/>
          </a:prstGeom>
          <a:noFill/>
        </p:spPr>
        <p:txBody>
          <a:bodyPr wrap="square" anchor="t" lIns="0" rIns="0" tIns="0" bIns="0">
            <a:spAutoFit/>
          </a:bodyPr>
          <a:lstStyle/>
          <a:p>
            <a:pPr algn="l">
              <a:lnSpc>
                <a:spcPct val="100000"/>
              </a:lnSpc>
            </a:pPr>
            <a:r>
              <a:rPr sz="1125" b="0" spc="22">
                <a:solidFill>
                  <a:srgbClr val="F81A2C"/>
                </a:solidFill>
                <a:latin typeface="Spline Sans Mono"/>
              </a:rPr>
              <a:t>// it gets things wrong with total confidence</a:t>
            </a:r>
          </a:p>
        </p:txBody>
      </p:sp>
      <p:sp>
        <p:nvSpPr>
          <p:cNvPr id="4" name="TextBox 3"/>
          <p:cNvSpPr txBox="1"/>
          <p:nvPr/>
        </p:nvSpPr>
        <p:spPr>
          <a:xfrm>
            <a:off x="685800" y="933449"/>
            <a:ext cx="10287000" cy="1333500"/>
          </a:xfrm>
          <a:prstGeom prst="rect">
            <a:avLst/>
          </a:prstGeom>
          <a:noFill/>
        </p:spPr>
        <p:txBody>
          <a:bodyPr wrap="square" anchor="t" lIns="0" rIns="0" tIns="0" bIns="0">
            <a:spAutoFit/>
          </a:bodyPr>
          <a:lstStyle/>
          <a:p>
            <a:pPr algn="l">
              <a:lnSpc>
                <a:spcPct val="104000"/>
              </a:lnSpc>
            </a:pPr>
            <a:r>
              <a:rPr sz="3900" b="0">
                <a:solidFill>
                  <a:srgbClr val="000000"/>
                </a:solidFill>
                <a:latin typeface="Poppins"/>
              </a:rPr>
              <a:t>Never type into a chat</a:t>
            </a:r>
          </a:p>
        </p:txBody>
      </p:sp>
      <p:sp>
        <p:nvSpPr>
          <p:cNvPr id="5" name="TextBox 4"/>
          <p:cNvSpPr txBox="1"/>
          <p:nvPr/>
        </p:nvSpPr>
        <p:spPr>
          <a:xfrm>
            <a:off x="685800" y="24384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01</a:t>
            </a:r>
          </a:p>
        </p:txBody>
      </p:sp>
      <p:sp>
        <p:nvSpPr>
          <p:cNvPr id="6" name="TextBox 5"/>
          <p:cNvSpPr txBox="1"/>
          <p:nvPr/>
        </p:nvSpPr>
        <p:spPr>
          <a:xfrm>
            <a:off x="1104900" y="2381250"/>
            <a:ext cx="4724400" cy="438912"/>
          </a:xfrm>
          <a:prstGeom prst="rect">
            <a:avLst/>
          </a:prstGeom>
          <a:noFill/>
        </p:spPr>
        <p:txBody>
          <a:bodyPr wrap="square" anchor="t" lIns="0" rIns="0" tIns="0" bIns="0">
            <a:spAutoFit/>
          </a:bodyPr>
          <a:lstStyle/>
          <a:p>
            <a:pPr algn="l">
              <a:lnSpc>
                <a:spcPct val="115000"/>
              </a:lnSpc>
            </a:pPr>
            <a:r>
              <a:rPr sz="1350" b="1">
                <a:solidFill>
                  <a:srgbClr val="000000"/>
                </a:solidFill>
                <a:latin typeface="Inter"/>
              </a:rPr>
              <a:t>Passport or ID details, any national identity or tax number</a:t>
            </a:r>
          </a:p>
        </p:txBody>
      </p:sp>
      <p:sp>
        <p:nvSpPr>
          <p:cNvPr id="7" name="TextBox 6"/>
          <p:cNvSpPr txBox="1"/>
          <p:nvPr/>
        </p:nvSpPr>
        <p:spPr>
          <a:xfrm>
            <a:off x="1104900" y="2858261"/>
            <a:ext cx="4724400" cy="494538"/>
          </a:xfrm>
          <a:prstGeom prst="rect">
            <a:avLst/>
          </a:prstGeom>
          <a:noFill/>
        </p:spPr>
        <p:txBody>
          <a:bodyPr wrap="square" anchor="t" lIns="0" rIns="0" tIns="0" bIns="0">
            <a:spAutoFit/>
          </a:bodyPr>
          <a:lstStyle/>
          <a:p>
            <a:pPr algn="l">
              <a:lnSpc>
                <a:spcPct val="145000"/>
              </a:lnSpc>
            </a:pPr>
            <a:r>
              <a:rPr sz="1050" b="0">
                <a:solidFill>
                  <a:srgbClr val="5B5B63"/>
                </a:solidFill>
                <a:latin typeface="Inter"/>
              </a:rPr>
              <a:t>a US Social Security number, a UK National Insurance number, a Canadian SIN, an Australian TFN, an Irish PPS number, an Indian Aadhaar</a:t>
            </a:r>
          </a:p>
        </p:txBody>
      </p:sp>
      <p:sp>
        <p:nvSpPr>
          <p:cNvPr id="8" name="TextBox 7"/>
          <p:cNvSpPr txBox="1"/>
          <p:nvPr/>
        </p:nvSpPr>
        <p:spPr>
          <a:xfrm>
            <a:off x="6362700" y="24384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02</a:t>
            </a:r>
          </a:p>
        </p:txBody>
      </p:sp>
      <p:sp>
        <p:nvSpPr>
          <p:cNvPr id="9" name="TextBox 8"/>
          <p:cNvSpPr txBox="1"/>
          <p:nvPr/>
        </p:nvSpPr>
        <p:spPr>
          <a:xfrm>
            <a:off x="6781800" y="2381250"/>
            <a:ext cx="4724400"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One-time codes</a:t>
            </a:r>
          </a:p>
        </p:txBody>
      </p:sp>
      <p:sp>
        <p:nvSpPr>
          <p:cNvPr id="10" name="TextBox 9"/>
          <p:cNvSpPr txBox="1"/>
          <p:nvPr/>
        </p:nvSpPr>
        <p:spPr>
          <a:xfrm>
            <a:off x="6781800" y="2687574"/>
            <a:ext cx="4724400" cy="6652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The number that arrives by SMS or in an app when you log in or pay. No bank, no police officer, no delivery company and no AI service ever needs it. Anyone asking is a scammer.</a:t>
            </a:r>
          </a:p>
        </p:txBody>
      </p:sp>
      <p:sp>
        <p:nvSpPr>
          <p:cNvPr id="11" name="TextBox 10"/>
          <p:cNvSpPr txBox="1"/>
          <p:nvPr/>
        </p:nvSpPr>
        <p:spPr>
          <a:xfrm>
            <a:off x="685800" y="36576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03</a:t>
            </a:r>
          </a:p>
        </p:txBody>
      </p:sp>
      <p:sp>
        <p:nvSpPr>
          <p:cNvPr id="12" name="TextBox 11"/>
          <p:cNvSpPr txBox="1"/>
          <p:nvPr/>
        </p:nvSpPr>
        <p:spPr>
          <a:xfrm>
            <a:off x="1104900" y="3600450"/>
            <a:ext cx="4724400" cy="438912"/>
          </a:xfrm>
          <a:prstGeom prst="rect">
            <a:avLst/>
          </a:prstGeom>
          <a:noFill/>
        </p:spPr>
        <p:txBody>
          <a:bodyPr wrap="square" anchor="t" lIns="0" rIns="0" tIns="0" bIns="0">
            <a:spAutoFit/>
          </a:bodyPr>
          <a:lstStyle/>
          <a:p>
            <a:pPr algn="l">
              <a:lnSpc>
                <a:spcPct val="115000"/>
              </a:lnSpc>
            </a:pPr>
            <a:r>
              <a:rPr sz="1350" b="1">
                <a:solidFill>
                  <a:srgbClr val="000000"/>
                </a:solidFill>
                <a:latin typeface="Inter"/>
              </a:rPr>
              <a:t>Card and account numbers, PINs, passwords, crypto wallet seed phrases</a:t>
            </a:r>
          </a:p>
        </p:txBody>
      </p:sp>
      <p:sp>
        <p:nvSpPr>
          <p:cNvPr id="13" name="TextBox 12"/>
          <p:cNvSpPr txBox="1"/>
          <p:nvPr/>
        </p:nvSpPr>
        <p:spPr>
          <a:xfrm>
            <a:off x="6362700" y="36576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04</a:t>
            </a:r>
          </a:p>
        </p:txBody>
      </p:sp>
      <p:sp>
        <p:nvSpPr>
          <p:cNvPr id="14" name="TextBox 13"/>
          <p:cNvSpPr txBox="1"/>
          <p:nvPr/>
        </p:nvSpPr>
        <p:spPr>
          <a:xfrm>
            <a:off x="6781800" y="3600450"/>
            <a:ext cx="4724400"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Photos of documents</a:t>
            </a:r>
          </a:p>
        </p:txBody>
      </p:sp>
      <p:sp>
        <p:nvSpPr>
          <p:cNvPr id="15" name="TextBox 14"/>
          <p:cNvSpPr txBox="1"/>
          <p:nvPr/>
        </p:nvSpPr>
        <p:spPr>
          <a:xfrm>
            <a:off x="6781800" y="3906774"/>
            <a:ext cx="4724400" cy="6652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passport, bank statement, insurance policy, prescription</a:t>
            </a:r>
          </a:p>
        </p:txBody>
      </p:sp>
      <p:sp>
        <p:nvSpPr>
          <p:cNvPr id="16" name="TextBox 15"/>
          <p:cNvSpPr txBox="1"/>
          <p:nvPr/>
        </p:nvSpPr>
        <p:spPr>
          <a:xfrm>
            <a:off x="685800" y="48768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05</a:t>
            </a:r>
          </a:p>
        </p:txBody>
      </p:sp>
      <p:sp>
        <p:nvSpPr>
          <p:cNvPr id="17" name="TextBox 16"/>
          <p:cNvSpPr txBox="1"/>
          <p:nvPr/>
        </p:nvSpPr>
        <p:spPr>
          <a:xfrm>
            <a:off x="1104900" y="4819650"/>
            <a:ext cx="4724400" cy="438912"/>
          </a:xfrm>
          <a:prstGeom prst="rect">
            <a:avLst/>
          </a:prstGeom>
          <a:noFill/>
        </p:spPr>
        <p:txBody>
          <a:bodyPr wrap="square" anchor="t" lIns="0" rIns="0" tIns="0" bIns="0">
            <a:spAutoFit/>
          </a:bodyPr>
          <a:lstStyle/>
          <a:p>
            <a:pPr algn="l">
              <a:lnSpc>
                <a:spcPct val="115000"/>
              </a:lnSpc>
            </a:pPr>
            <a:r>
              <a:rPr sz="1350" b="1">
                <a:solidFill>
                  <a:srgbClr val="000000"/>
                </a:solidFill>
                <a:latin typeface="Inter"/>
              </a:rPr>
              <a:t>A full medical record with your name and diagnoses on it</a:t>
            </a:r>
          </a:p>
        </p:txBody>
      </p:sp>
      <p:sp>
        <p:nvSpPr>
          <p:cNvPr id="18" name="TextBox 17"/>
          <p:cNvSpPr txBox="1"/>
          <p:nvPr/>
        </p:nvSpPr>
        <p:spPr>
          <a:xfrm>
            <a:off x="6362700" y="48768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06</a:t>
            </a:r>
          </a:p>
        </p:txBody>
      </p:sp>
      <p:sp>
        <p:nvSpPr>
          <p:cNvPr id="19" name="TextBox 18"/>
          <p:cNvSpPr txBox="1"/>
          <p:nvPr/>
        </p:nvSpPr>
        <p:spPr>
          <a:xfrm>
            <a:off x="6781800" y="4819650"/>
            <a:ext cx="4724400" cy="243840"/>
          </a:xfrm>
          <a:prstGeom prst="rect">
            <a:avLst/>
          </a:prstGeom>
          <a:noFill/>
        </p:spPr>
        <p:txBody>
          <a:bodyPr wrap="square" anchor="t" lIns="0" rIns="0" tIns="0" bIns="0">
            <a:spAutoFit/>
          </a:bodyPr>
          <a:lstStyle/>
          <a:p>
            <a:pPr algn="l">
              <a:lnSpc>
                <a:spcPct val="115000"/>
              </a:lnSpc>
            </a:pPr>
            <a:r>
              <a:rPr sz="1500" b="1">
                <a:solidFill>
                  <a:srgbClr val="000000"/>
                </a:solidFill>
                <a:latin typeface="Inter"/>
              </a:rPr>
              <a:t>Anything about an ongoing court case or dispute</a:t>
            </a:r>
          </a:p>
        </p:txBody>
      </p:sp>
      <p:pic>
        <p:nvPicPr>
          <p:cNvPr id="20" name="Picture 19" descr="icon-512.png"/>
          <p:cNvPicPr>
            <a:picLocks noChangeAspect="1"/>
          </p:cNvPicPr>
          <p:nvPr/>
        </p:nvPicPr>
        <p:blipFill>
          <a:blip r:embed="rId2"/>
          <a:stretch>
            <a:fillRect/>
          </a:stretch>
        </p:blipFill>
        <p:spPr>
          <a:xfrm>
            <a:off x="685800" y="6267450"/>
            <a:ext cx="266700" cy="266700"/>
          </a:xfrm>
          <a:prstGeom prst="rect">
            <a:avLst/>
          </a:prstGeom>
        </p:spPr>
      </p:pic>
      <p:sp>
        <p:nvSpPr>
          <p:cNvPr id="21" name="TextBox 20"/>
          <p:cNvSpPr txBox="1"/>
          <p:nvPr/>
        </p:nvSpPr>
        <p:spPr>
          <a:xfrm>
            <a:off x="1066800" y="6324600"/>
            <a:ext cx="3810000" cy="228600"/>
          </a:xfrm>
          <a:prstGeom prst="rect">
            <a:avLst/>
          </a:prstGeom>
          <a:noFill/>
        </p:spPr>
        <p:txBody>
          <a:bodyPr wrap="square" anchor="t" lIns="0" rIns="0" tIns="0" bIns="0">
            <a:spAutoFit/>
          </a:bodyPr>
          <a:lstStyle/>
          <a:p>
            <a:pPr algn="l">
              <a:lnSpc>
                <a:spcPct val="100000"/>
              </a:lnSpc>
            </a:pPr>
            <a:r>
              <a:rPr sz="975" b="0" spc="22">
                <a:solidFill>
                  <a:srgbClr val="5B5B63"/>
                </a:solidFill>
                <a:latin typeface="Spline Sans Mono"/>
              </a:rPr>
              <a:t>ai-safety.lazarev.cloud</a:t>
            </a:r>
          </a:p>
        </p:txBody>
      </p:sp>
      <p:sp>
        <p:nvSpPr>
          <p:cNvPr id="22" name="TextBox 21"/>
          <p:cNvSpPr txBox="1"/>
          <p:nvPr/>
        </p:nvSpPr>
        <p:spPr>
          <a:xfrm>
            <a:off x="10934700" y="6324600"/>
            <a:ext cx="571500" cy="228600"/>
          </a:xfrm>
          <a:prstGeom prst="rect">
            <a:avLst/>
          </a:prstGeom>
          <a:noFill/>
        </p:spPr>
        <p:txBody>
          <a:bodyPr wrap="square" anchor="t" lIns="0" rIns="0" tIns="0" bIns="0">
            <a:spAutoFit/>
          </a:bodyPr>
          <a:lstStyle/>
          <a:p>
            <a:pPr algn="r">
              <a:lnSpc>
                <a:spcPct val="100000"/>
              </a:lnSpc>
            </a:pPr>
            <a:r>
              <a:rPr sz="975" b="0" spc="22">
                <a:solidFill>
                  <a:srgbClr val="B6B6BD"/>
                </a:solidFill>
                <a:latin typeface="Spline Sans Mono"/>
              </a:rPr>
              <a:t>15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81A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914400" y="914400"/>
            <a:ext cx="3810000" cy="419100"/>
          </a:xfrm>
          <a:prstGeom prst="rect">
            <a:avLst/>
          </a:prstGeom>
          <a:noFill/>
        </p:spPr>
        <p:txBody>
          <a:bodyPr wrap="square" anchor="t" lIns="0" rIns="0" tIns="0" bIns="0">
            <a:spAutoFit/>
          </a:bodyPr>
          <a:lstStyle/>
          <a:p>
            <a:pPr algn="l">
              <a:lnSpc>
                <a:spcPct val="100000"/>
              </a:lnSpc>
            </a:pPr>
            <a:r>
              <a:rPr sz="2100" b="0" spc="22">
                <a:solidFill>
                  <a:srgbClr val="FFFFFF"/>
                </a:solidFill>
                <a:latin typeface="Spline Sans Mono"/>
              </a:rPr>
              <a:t>16</a:t>
            </a:r>
          </a:p>
        </p:txBody>
      </p:sp>
      <p:sp>
        <p:nvSpPr>
          <p:cNvPr id="4" name="Rectangle 3"/>
          <p:cNvSpPr/>
          <p:nvPr/>
        </p:nvSpPr>
        <p:spPr>
          <a:xfrm>
            <a:off x="10744200" y="914400"/>
            <a:ext cx="533400" cy="5334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icon-512.png"/>
          <p:cNvPicPr>
            <a:picLocks noChangeAspect="1"/>
          </p:cNvPicPr>
          <p:nvPr/>
        </p:nvPicPr>
        <p:blipFill>
          <a:blip r:embed="rId2"/>
          <a:stretch>
            <a:fillRect/>
          </a:stretch>
        </p:blipFill>
        <p:spPr>
          <a:xfrm>
            <a:off x="10820400" y="990599"/>
            <a:ext cx="381000" cy="381000"/>
          </a:xfrm>
          <a:prstGeom prst="rect">
            <a:avLst/>
          </a:prstGeom>
        </p:spPr>
      </p:pic>
      <p:sp>
        <p:nvSpPr>
          <p:cNvPr id="6" name="TextBox 5"/>
          <p:cNvSpPr txBox="1"/>
          <p:nvPr/>
        </p:nvSpPr>
        <p:spPr>
          <a:xfrm>
            <a:off x="914400" y="2857500"/>
            <a:ext cx="5905500" cy="285750"/>
          </a:xfrm>
          <a:prstGeom prst="rect">
            <a:avLst/>
          </a:prstGeom>
          <a:noFill/>
        </p:spPr>
        <p:txBody>
          <a:bodyPr wrap="square" anchor="t" lIns="0" rIns="0" tIns="0" bIns="0">
            <a:spAutoFit/>
          </a:bodyPr>
          <a:lstStyle/>
          <a:p>
            <a:pPr algn="l">
              <a:lnSpc>
                <a:spcPct val="100000"/>
              </a:lnSpc>
            </a:pPr>
            <a:r>
              <a:rPr sz="1200" b="0" spc="75">
                <a:solidFill>
                  <a:srgbClr val="FFFFFF"/>
                </a:solidFill>
                <a:latin typeface="Spline Sans Mono"/>
              </a:rPr>
              <a:t>LESSON 5</a:t>
            </a:r>
          </a:p>
        </p:txBody>
      </p:sp>
      <p:sp>
        <p:nvSpPr>
          <p:cNvPr id="7" name="TextBox 6"/>
          <p:cNvSpPr txBox="1"/>
          <p:nvPr/>
        </p:nvSpPr>
        <p:spPr>
          <a:xfrm>
            <a:off x="914400" y="3276600"/>
            <a:ext cx="8953500" cy="1714500"/>
          </a:xfrm>
          <a:prstGeom prst="rect">
            <a:avLst/>
          </a:prstGeom>
          <a:noFill/>
        </p:spPr>
        <p:txBody>
          <a:bodyPr wrap="square" anchor="t" lIns="0" rIns="0" tIns="0" bIns="0">
            <a:spAutoFit/>
          </a:bodyPr>
          <a:lstStyle/>
          <a:p>
            <a:pPr algn="l">
              <a:lnSpc>
                <a:spcPct val="98000"/>
              </a:lnSpc>
            </a:pPr>
            <a:r>
              <a:rPr sz="5700" b="0">
                <a:solidFill>
                  <a:srgbClr val="FFFFFF"/>
                </a:solidFill>
                <a:latin typeface="Poppins"/>
              </a:rPr>
              <a:t>AI and scammers</a:t>
            </a:r>
          </a:p>
        </p:txBody>
      </p:sp>
      <p:sp>
        <p:nvSpPr>
          <p:cNvPr id="8" name="TextBox 7"/>
          <p:cNvSpPr txBox="1"/>
          <p:nvPr/>
        </p:nvSpPr>
        <p:spPr>
          <a:xfrm>
            <a:off x="914400" y="5143500"/>
            <a:ext cx="8572500" cy="1238250"/>
          </a:xfrm>
          <a:prstGeom prst="rect">
            <a:avLst/>
          </a:prstGeom>
          <a:noFill/>
        </p:spPr>
        <p:txBody>
          <a:bodyPr wrap="square" anchor="t" lIns="0" rIns="0" tIns="0" bIns="0">
            <a:spAutoFit/>
          </a:bodyPr>
          <a:lstStyle/>
          <a:p>
            <a:pPr algn="l">
              <a:lnSpc>
                <a:spcPct val="140000"/>
              </a:lnSpc>
            </a:pPr>
            <a:r>
              <a:rPr sz="1425" b="0">
                <a:solidFill>
                  <a:srgbClr val="FFFFFF"/>
                </a:solidFill>
                <a:latin typeface="Inter"/>
              </a:rPr>
              <a:t>The same tool that helps you write letters helps scammers write letters to you. And fake your daughter's voice.</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685800"/>
            <a:ext cx="8572500" cy="209550"/>
          </a:xfrm>
          <a:prstGeom prst="rect">
            <a:avLst/>
          </a:prstGeom>
          <a:noFill/>
        </p:spPr>
        <p:txBody>
          <a:bodyPr wrap="square" anchor="t" lIns="0" rIns="0" tIns="0" bIns="0">
            <a:spAutoFit/>
          </a:bodyPr>
          <a:lstStyle/>
          <a:p>
            <a:pPr algn="l">
              <a:lnSpc>
                <a:spcPct val="100000"/>
              </a:lnSpc>
            </a:pPr>
            <a:r>
              <a:rPr sz="1125" b="0" spc="22">
                <a:solidFill>
                  <a:srgbClr val="F81A2C"/>
                </a:solidFill>
                <a:latin typeface="Spline Sans Mono"/>
              </a:rPr>
              <a:t>// ai and scammers</a:t>
            </a:r>
          </a:p>
        </p:txBody>
      </p:sp>
      <p:sp>
        <p:nvSpPr>
          <p:cNvPr id="4" name="TextBox 3"/>
          <p:cNvSpPr txBox="1"/>
          <p:nvPr/>
        </p:nvSpPr>
        <p:spPr>
          <a:xfrm>
            <a:off x="685800" y="933449"/>
            <a:ext cx="10287000" cy="1333500"/>
          </a:xfrm>
          <a:prstGeom prst="rect">
            <a:avLst/>
          </a:prstGeom>
          <a:noFill/>
        </p:spPr>
        <p:txBody>
          <a:bodyPr wrap="square" anchor="t" lIns="0" rIns="0" tIns="0" bIns="0">
            <a:spAutoFit/>
          </a:bodyPr>
          <a:lstStyle/>
          <a:p>
            <a:pPr algn="l">
              <a:lnSpc>
                <a:spcPct val="104000"/>
              </a:lnSpc>
            </a:pPr>
            <a:r>
              <a:rPr sz="3600" b="0">
                <a:solidFill>
                  <a:srgbClr val="000000"/>
                </a:solidFill>
                <a:latin typeface="Poppins"/>
              </a:rPr>
              <a:t>The scale — from the FBI's official figures</a:t>
            </a:r>
          </a:p>
        </p:txBody>
      </p:sp>
      <p:sp>
        <p:nvSpPr>
          <p:cNvPr id="5" name="Rectangle 4"/>
          <p:cNvSpPr/>
          <p:nvPr/>
        </p:nvSpPr>
        <p:spPr>
          <a:xfrm>
            <a:off x="685800" y="2457450"/>
            <a:ext cx="2533650" cy="28575"/>
          </a:xfrm>
          <a:prstGeom prst="rect">
            <a:avLst/>
          </a:prstGeom>
          <a:solidFill>
            <a:srgbClr val="F81A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685800" y="2686050"/>
            <a:ext cx="2533650" cy="1047749"/>
          </a:xfrm>
          <a:prstGeom prst="rect">
            <a:avLst/>
          </a:prstGeom>
          <a:noFill/>
        </p:spPr>
        <p:txBody>
          <a:bodyPr wrap="square" anchor="t" lIns="0" rIns="0" tIns="0" bIns="0">
            <a:spAutoFit/>
          </a:bodyPr>
          <a:lstStyle/>
          <a:p>
            <a:pPr algn="l">
              <a:lnSpc>
                <a:spcPct val="92000"/>
              </a:lnSpc>
            </a:pPr>
            <a:r>
              <a:rPr sz="6300" b="0">
                <a:solidFill>
                  <a:srgbClr val="000000"/>
                </a:solidFill>
                <a:latin typeface="Poppins"/>
              </a:rPr>
              <a:t>22,364</a:t>
            </a:r>
          </a:p>
        </p:txBody>
      </p:sp>
      <p:sp>
        <p:nvSpPr>
          <p:cNvPr id="7" name="TextBox 6"/>
          <p:cNvSpPr txBox="1"/>
          <p:nvPr/>
        </p:nvSpPr>
        <p:spPr>
          <a:xfrm>
            <a:off x="685800" y="3810000"/>
            <a:ext cx="2533650" cy="914400"/>
          </a:xfrm>
          <a:prstGeom prst="rect">
            <a:avLst/>
          </a:prstGeom>
          <a:noFill/>
        </p:spPr>
        <p:txBody>
          <a:bodyPr wrap="square" anchor="t" lIns="0" rIns="0" tIns="0" bIns="0">
            <a:spAutoFit/>
          </a:bodyPr>
          <a:lstStyle/>
          <a:p>
            <a:pPr algn="l">
              <a:lnSpc>
                <a:spcPct val="135000"/>
              </a:lnSpc>
            </a:pPr>
            <a:r>
              <a:rPr sz="1125" b="0" spc="22">
                <a:solidFill>
                  <a:srgbClr val="5B5B63"/>
                </a:solidFill>
                <a:latin typeface="Spline Sans Mono"/>
              </a:rPr>
              <a:t>US COMPLAINTS THAT MENTION AI</a:t>
            </a:r>
          </a:p>
        </p:txBody>
      </p:sp>
      <p:sp>
        <p:nvSpPr>
          <p:cNvPr id="8" name="Rectangle 7"/>
          <p:cNvSpPr/>
          <p:nvPr/>
        </p:nvSpPr>
        <p:spPr>
          <a:xfrm>
            <a:off x="3448050" y="2457450"/>
            <a:ext cx="2533650" cy="28575"/>
          </a:xfrm>
          <a:prstGeom prst="rect">
            <a:avLst/>
          </a:prstGeom>
          <a:solidFill>
            <a:srgbClr val="F81A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3448050" y="2686050"/>
            <a:ext cx="2533650" cy="1047749"/>
          </a:xfrm>
          <a:prstGeom prst="rect">
            <a:avLst/>
          </a:prstGeom>
          <a:noFill/>
        </p:spPr>
        <p:txBody>
          <a:bodyPr wrap="square" anchor="t" lIns="0" rIns="0" tIns="0" bIns="0">
            <a:spAutoFit/>
          </a:bodyPr>
          <a:lstStyle/>
          <a:p>
            <a:pPr algn="l">
              <a:lnSpc>
                <a:spcPct val="92000"/>
              </a:lnSpc>
            </a:pPr>
            <a:r>
              <a:rPr sz="3150" b="0">
                <a:solidFill>
                  <a:srgbClr val="000000"/>
                </a:solidFill>
                <a:latin typeface="Poppins"/>
              </a:rPr>
              <a:t>$893 million</a:t>
            </a:r>
          </a:p>
        </p:txBody>
      </p:sp>
      <p:sp>
        <p:nvSpPr>
          <p:cNvPr id="10" name="TextBox 9"/>
          <p:cNvSpPr txBox="1"/>
          <p:nvPr/>
        </p:nvSpPr>
        <p:spPr>
          <a:xfrm>
            <a:off x="3448050" y="3810000"/>
            <a:ext cx="2533650" cy="914400"/>
          </a:xfrm>
          <a:prstGeom prst="rect">
            <a:avLst/>
          </a:prstGeom>
          <a:noFill/>
        </p:spPr>
        <p:txBody>
          <a:bodyPr wrap="square" anchor="t" lIns="0" rIns="0" tIns="0" bIns="0">
            <a:spAutoFit/>
          </a:bodyPr>
          <a:lstStyle/>
          <a:p>
            <a:pPr algn="l">
              <a:lnSpc>
                <a:spcPct val="135000"/>
              </a:lnSpc>
            </a:pPr>
            <a:r>
              <a:rPr sz="1125" b="0" spc="22">
                <a:solidFill>
                  <a:srgbClr val="5B5B63"/>
                </a:solidFill>
                <a:latin typeface="Spline Sans Mono"/>
              </a:rPr>
              <a:t>LOST IN THOSE COMPLAINTS</a:t>
            </a:r>
          </a:p>
        </p:txBody>
      </p:sp>
      <p:sp>
        <p:nvSpPr>
          <p:cNvPr id="11" name="Rectangle 10"/>
          <p:cNvSpPr/>
          <p:nvPr/>
        </p:nvSpPr>
        <p:spPr>
          <a:xfrm>
            <a:off x="6210300" y="2457450"/>
            <a:ext cx="2533650" cy="28575"/>
          </a:xfrm>
          <a:prstGeom prst="rect">
            <a:avLst/>
          </a:prstGeom>
          <a:solidFill>
            <a:srgbClr val="F81A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210300" y="2686050"/>
            <a:ext cx="2533650" cy="1047749"/>
          </a:xfrm>
          <a:prstGeom prst="rect">
            <a:avLst/>
          </a:prstGeom>
          <a:noFill/>
        </p:spPr>
        <p:txBody>
          <a:bodyPr wrap="square" anchor="t" lIns="0" rIns="0" tIns="0" bIns="0">
            <a:spAutoFit/>
          </a:bodyPr>
          <a:lstStyle/>
          <a:p>
            <a:pPr algn="l">
              <a:lnSpc>
                <a:spcPct val="92000"/>
              </a:lnSpc>
            </a:pPr>
            <a:r>
              <a:rPr sz="3150" b="0">
                <a:solidFill>
                  <a:srgbClr val="000000"/>
                </a:solidFill>
                <a:latin typeface="Poppins"/>
              </a:rPr>
              <a:t>$7.7 billion</a:t>
            </a:r>
          </a:p>
        </p:txBody>
      </p:sp>
      <p:sp>
        <p:nvSpPr>
          <p:cNvPr id="13" name="TextBox 12"/>
          <p:cNvSpPr txBox="1"/>
          <p:nvPr/>
        </p:nvSpPr>
        <p:spPr>
          <a:xfrm>
            <a:off x="6210300" y="3810000"/>
            <a:ext cx="2533650" cy="914400"/>
          </a:xfrm>
          <a:prstGeom prst="rect">
            <a:avLst/>
          </a:prstGeom>
          <a:noFill/>
        </p:spPr>
        <p:txBody>
          <a:bodyPr wrap="square" anchor="t" lIns="0" rIns="0" tIns="0" bIns="0">
            <a:spAutoFit/>
          </a:bodyPr>
          <a:lstStyle/>
          <a:p>
            <a:pPr algn="l">
              <a:lnSpc>
                <a:spcPct val="135000"/>
              </a:lnSpc>
            </a:pPr>
            <a:r>
              <a:rPr sz="1125" b="0" spc="22">
                <a:solidFill>
                  <a:srgbClr val="5B5B63"/>
                </a:solidFill>
                <a:latin typeface="Spline Sans Mono"/>
              </a:rPr>
              <a:t>LOST BY PEOPLE OVER 60 — ALL FRAUD, NOT ONLY AI</a:t>
            </a:r>
          </a:p>
        </p:txBody>
      </p:sp>
      <p:sp>
        <p:nvSpPr>
          <p:cNvPr id="14" name="Rectangle 13"/>
          <p:cNvSpPr/>
          <p:nvPr/>
        </p:nvSpPr>
        <p:spPr>
          <a:xfrm>
            <a:off x="8972550" y="2457450"/>
            <a:ext cx="2533650" cy="28575"/>
          </a:xfrm>
          <a:prstGeom prst="rect">
            <a:avLst/>
          </a:prstGeom>
          <a:solidFill>
            <a:srgbClr val="F81A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972550" y="2686050"/>
            <a:ext cx="2533650" cy="1047749"/>
          </a:xfrm>
          <a:prstGeom prst="rect">
            <a:avLst/>
          </a:prstGeom>
          <a:noFill/>
        </p:spPr>
        <p:txBody>
          <a:bodyPr wrap="square" anchor="t" lIns="0" rIns="0" tIns="0" bIns="0">
            <a:spAutoFit/>
          </a:bodyPr>
          <a:lstStyle/>
          <a:p>
            <a:pPr algn="l">
              <a:lnSpc>
                <a:spcPct val="92000"/>
              </a:lnSpc>
            </a:pPr>
            <a:r>
              <a:rPr sz="6300" b="0">
                <a:solidFill>
                  <a:srgbClr val="000000"/>
                </a:solidFill>
                <a:latin typeface="Poppins"/>
              </a:rPr>
              <a:t>+59%</a:t>
            </a:r>
          </a:p>
        </p:txBody>
      </p:sp>
      <p:sp>
        <p:nvSpPr>
          <p:cNvPr id="16" name="TextBox 15"/>
          <p:cNvSpPr txBox="1"/>
          <p:nvPr/>
        </p:nvSpPr>
        <p:spPr>
          <a:xfrm>
            <a:off x="8972550" y="3810000"/>
            <a:ext cx="2533650" cy="914400"/>
          </a:xfrm>
          <a:prstGeom prst="rect">
            <a:avLst/>
          </a:prstGeom>
          <a:noFill/>
        </p:spPr>
        <p:txBody>
          <a:bodyPr wrap="square" anchor="t" lIns="0" rIns="0" tIns="0" bIns="0">
            <a:spAutoFit/>
          </a:bodyPr>
          <a:lstStyle/>
          <a:p>
            <a:pPr algn="l">
              <a:lnSpc>
                <a:spcPct val="135000"/>
              </a:lnSpc>
            </a:pPr>
            <a:r>
              <a:rPr sz="1125" b="0" spc="22">
                <a:solidFill>
                  <a:srgbClr val="5B5B63"/>
                </a:solidFill>
                <a:latin typeface="Spline Sans Mono"/>
              </a:rPr>
              <a:t>RISE IN THOSE OVER-60 LOSSES IN ONE YEAR</a:t>
            </a:r>
          </a:p>
        </p:txBody>
      </p:sp>
      <p:sp>
        <p:nvSpPr>
          <p:cNvPr id="17" name="TextBox 16"/>
          <p:cNvSpPr txBox="1"/>
          <p:nvPr/>
        </p:nvSpPr>
        <p:spPr>
          <a:xfrm>
            <a:off x="685800" y="4914900"/>
            <a:ext cx="9525000" cy="22860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 four signs of this scheme — learn them by heart</a:t>
            </a:r>
          </a:p>
        </p:txBody>
      </p:sp>
      <p:sp>
        <p:nvSpPr>
          <p:cNvPr id="18" name="TextBox 17"/>
          <p:cNvSpPr txBox="1"/>
          <p:nvPr/>
        </p:nvSpPr>
        <p:spPr>
          <a:xfrm>
            <a:off x="685800" y="5219700"/>
            <a:ext cx="2533650" cy="285750"/>
          </a:xfrm>
          <a:prstGeom prst="rect">
            <a:avLst/>
          </a:prstGeom>
          <a:noFill/>
        </p:spPr>
        <p:txBody>
          <a:bodyPr wrap="square" anchor="t" lIns="0" rIns="0" tIns="0" bIns="0">
            <a:spAutoFit/>
          </a:bodyPr>
          <a:lstStyle/>
          <a:p>
            <a:pPr algn="l">
              <a:lnSpc>
                <a:spcPct val="100000"/>
              </a:lnSpc>
            </a:pPr>
            <a:r>
              <a:rPr sz="1275" b="1">
                <a:solidFill>
                  <a:srgbClr val="000000"/>
                </a:solidFill>
                <a:latin typeface="Inter"/>
              </a:rPr>
              <a:t>Urgency</a:t>
            </a:r>
          </a:p>
        </p:txBody>
      </p:sp>
      <p:sp>
        <p:nvSpPr>
          <p:cNvPr id="19" name="TextBox 18"/>
          <p:cNvSpPr txBox="1"/>
          <p:nvPr/>
        </p:nvSpPr>
        <p:spPr>
          <a:xfrm>
            <a:off x="685800" y="5486400"/>
            <a:ext cx="2533650" cy="628650"/>
          </a:xfrm>
          <a:prstGeom prst="rect">
            <a:avLst/>
          </a:prstGeom>
          <a:noFill/>
        </p:spPr>
        <p:txBody>
          <a:bodyPr wrap="square" anchor="t" lIns="0" rIns="0" tIns="0" bIns="0">
            <a:spAutoFit/>
          </a:bodyPr>
          <a:lstStyle/>
          <a:p>
            <a:pPr algn="l">
              <a:lnSpc>
                <a:spcPct val="140000"/>
              </a:lnSpc>
            </a:pPr>
            <a:r>
              <a:rPr sz="1050" b="0">
                <a:solidFill>
                  <a:srgbClr val="5B5B63"/>
                </a:solidFill>
                <a:latin typeface="Inter"/>
              </a:rPr>
              <a:t>"Right now", "in ten minutes it'll be too late".</a:t>
            </a:r>
          </a:p>
        </p:txBody>
      </p:sp>
      <p:sp>
        <p:nvSpPr>
          <p:cNvPr id="20" name="TextBox 19"/>
          <p:cNvSpPr txBox="1"/>
          <p:nvPr/>
        </p:nvSpPr>
        <p:spPr>
          <a:xfrm>
            <a:off x="3448050" y="5219700"/>
            <a:ext cx="2533650" cy="285750"/>
          </a:xfrm>
          <a:prstGeom prst="rect">
            <a:avLst/>
          </a:prstGeom>
          <a:noFill/>
        </p:spPr>
        <p:txBody>
          <a:bodyPr wrap="square" anchor="t" lIns="0" rIns="0" tIns="0" bIns="0">
            <a:spAutoFit/>
          </a:bodyPr>
          <a:lstStyle/>
          <a:p>
            <a:pPr algn="l">
              <a:lnSpc>
                <a:spcPct val="100000"/>
              </a:lnSpc>
            </a:pPr>
            <a:r>
              <a:rPr sz="1275" b="1">
                <a:solidFill>
                  <a:srgbClr val="000000"/>
                </a:solidFill>
                <a:latin typeface="Inter"/>
              </a:rPr>
              <a:t>Secrecy</a:t>
            </a:r>
          </a:p>
        </p:txBody>
      </p:sp>
      <p:sp>
        <p:nvSpPr>
          <p:cNvPr id="21" name="TextBox 20"/>
          <p:cNvSpPr txBox="1"/>
          <p:nvPr/>
        </p:nvSpPr>
        <p:spPr>
          <a:xfrm>
            <a:off x="3448050" y="5486400"/>
            <a:ext cx="2533650" cy="628650"/>
          </a:xfrm>
          <a:prstGeom prst="rect">
            <a:avLst/>
          </a:prstGeom>
          <a:noFill/>
        </p:spPr>
        <p:txBody>
          <a:bodyPr wrap="square" anchor="t" lIns="0" rIns="0" tIns="0" bIns="0">
            <a:spAutoFit/>
          </a:bodyPr>
          <a:lstStyle/>
          <a:p>
            <a:pPr algn="l">
              <a:lnSpc>
                <a:spcPct val="140000"/>
              </a:lnSpc>
            </a:pPr>
            <a:r>
              <a:rPr sz="1050" b="0">
                <a:solidFill>
                  <a:srgbClr val="5B5B63"/>
                </a:solidFill>
                <a:latin typeface="Inter"/>
              </a:rPr>
              <a:t>"Just don't tell Mum", "don't call anyone".</a:t>
            </a:r>
          </a:p>
        </p:txBody>
      </p:sp>
      <p:sp>
        <p:nvSpPr>
          <p:cNvPr id="22" name="TextBox 21"/>
          <p:cNvSpPr txBox="1"/>
          <p:nvPr/>
        </p:nvSpPr>
        <p:spPr>
          <a:xfrm>
            <a:off x="6210300" y="5219700"/>
            <a:ext cx="2533650" cy="285750"/>
          </a:xfrm>
          <a:prstGeom prst="rect">
            <a:avLst/>
          </a:prstGeom>
          <a:noFill/>
        </p:spPr>
        <p:txBody>
          <a:bodyPr wrap="square" anchor="t" lIns="0" rIns="0" tIns="0" bIns="0">
            <a:spAutoFit/>
          </a:bodyPr>
          <a:lstStyle/>
          <a:p>
            <a:pPr algn="l">
              <a:lnSpc>
                <a:spcPct val="100000"/>
              </a:lnSpc>
            </a:pPr>
            <a:r>
              <a:rPr sz="1200" b="1">
                <a:solidFill>
                  <a:srgbClr val="000000"/>
                </a:solidFill>
                <a:latin typeface="Inter"/>
              </a:rPr>
              <a:t>They ask you to read out a code</a:t>
            </a:r>
          </a:p>
        </p:txBody>
      </p:sp>
      <p:sp>
        <p:nvSpPr>
          <p:cNvPr id="23" name="TextBox 22"/>
          <p:cNvSpPr txBox="1"/>
          <p:nvPr/>
        </p:nvSpPr>
        <p:spPr>
          <a:xfrm>
            <a:off x="6210300" y="5486400"/>
            <a:ext cx="2533650" cy="628650"/>
          </a:xfrm>
          <a:prstGeom prst="rect">
            <a:avLst/>
          </a:prstGeom>
          <a:noFill/>
        </p:spPr>
        <p:txBody>
          <a:bodyPr wrap="square" anchor="t" lIns="0" rIns="0" tIns="0" bIns="0">
            <a:spAutoFit/>
          </a:bodyPr>
          <a:lstStyle/>
          <a:p>
            <a:pPr algn="l">
              <a:lnSpc>
                <a:spcPct val="140000"/>
              </a:lnSpc>
            </a:pPr>
            <a:r>
              <a:rPr sz="825" b="0">
                <a:solidFill>
                  <a:srgbClr val="5B5B63"/>
                </a:solidFill>
                <a:latin typeface="Inter"/>
              </a:rPr>
              <a:t>A one-time code has just arrived by SMS and they want it "to verify you". That is the whole scam — handing it over is handing over your account or your money.</a:t>
            </a:r>
          </a:p>
        </p:txBody>
      </p:sp>
      <p:sp>
        <p:nvSpPr>
          <p:cNvPr id="24" name="TextBox 23"/>
          <p:cNvSpPr txBox="1"/>
          <p:nvPr/>
        </p:nvSpPr>
        <p:spPr>
          <a:xfrm>
            <a:off x="8972550" y="5219700"/>
            <a:ext cx="2533650" cy="285750"/>
          </a:xfrm>
          <a:prstGeom prst="rect">
            <a:avLst/>
          </a:prstGeom>
          <a:noFill/>
        </p:spPr>
        <p:txBody>
          <a:bodyPr wrap="square" anchor="t" lIns="0" rIns="0" tIns="0" bIns="0">
            <a:spAutoFit/>
          </a:bodyPr>
          <a:lstStyle/>
          <a:p>
            <a:pPr algn="l">
              <a:lnSpc>
                <a:spcPct val="100000"/>
              </a:lnSpc>
            </a:pPr>
            <a:r>
              <a:rPr sz="1275" b="1">
                <a:solidFill>
                  <a:srgbClr val="000000"/>
                </a:solidFill>
                <a:latin typeface="Inter"/>
              </a:rPr>
              <a:t>An unusual way to pay</a:t>
            </a:r>
          </a:p>
        </p:txBody>
      </p:sp>
      <p:sp>
        <p:nvSpPr>
          <p:cNvPr id="25" name="TextBox 24"/>
          <p:cNvSpPr txBox="1"/>
          <p:nvPr/>
        </p:nvSpPr>
        <p:spPr>
          <a:xfrm>
            <a:off x="8972550" y="5486400"/>
            <a:ext cx="2533650" cy="628650"/>
          </a:xfrm>
          <a:prstGeom prst="rect">
            <a:avLst/>
          </a:prstGeom>
          <a:noFill/>
        </p:spPr>
        <p:txBody>
          <a:bodyPr wrap="square" anchor="t" lIns="0" rIns="0" tIns="0" bIns="0">
            <a:spAutoFit/>
          </a:bodyPr>
          <a:lstStyle/>
          <a:p>
            <a:pPr algn="l">
              <a:lnSpc>
                <a:spcPct val="140000"/>
              </a:lnSpc>
            </a:pPr>
            <a:r>
              <a:rPr sz="675" b="0">
                <a:solidFill>
                  <a:srgbClr val="5B5B63"/>
                </a:solidFill>
                <a:latin typeface="Inter"/>
              </a:rPr>
              <a:t>A transfer to someone else's card, cryptocurrency, gift cards, payment apps, a courier collecting cash. The FTC's rule: never pay someone who insists you can only pay with cryptocurrency, a money-transfer service such as Western Union or MoneyGram, a payment app or a gift card. And in the FTC's own words: "Only scammers demand payment in cryptocurrency."</a:t>
            </a:r>
          </a:p>
        </p:txBody>
      </p:sp>
      <p:pic>
        <p:nvPicPr>
          <p:cNvPr id="26" name="Picture 25" descr="icon-512.png"/>
          <p:cNvPicPr>
            <a:picLocks noChangeAspect="1"/>
          </p:cNvPicPr>
          <p:nvPr/>
        </p:nvPicPr>
        <p:blipFill>
          <a:blip r:embed="rId2"/>
          <a:stretch>
            <a:fillRect/>
          </a:stretch>
        </p:blipFill>
        <p:spPr>
          <a:xfrm>
            <a:off x="685800" y="6267450"/>
            <a:ext cx="266700" cy="266700"/>
          </a:xfrm>
          <a:prstGeom prst="rect">
            <a:avLst/>
          </a:prstGeom>
        </p:spPr>
      </p:pic>
      <p:sp>
        <p:nvSpPr>
          <p:cNvPr id="27" name="TextBox 26"/>
          <p:cNvSpPr txBox="1"/>
          <p:nvPr/>
        </p:nvSpPr>
        <p:spPr>
          <a:xfrm>
            <a:off x="1066800" y="6324600"/>
            <a:ext cx="3810000" cy="228600"/>
          </a:xfrm>
          <a:prstGeom prst="rect">
            <a:avLst/>
          </a:prstGeom>
          <a:noFill/>
        </p:spPr>
        <p:txBody>
          <a:bodyPr wrap="square" anchor="t" lIns="0" rIns="0" tIns="0" bIns="0">
            <a:spAutoFit/>
          </a:bodyPr>
          <a:lstStyle/>
          <a:p>
            <a:pPr algn="l">
              <a:lnSpc>
                <a:spcPct val="100000"/>
              </a:lnSpc>
            </a:pPr>
            <a:r>
              <a:rPr sz="975" b="0" spc="22">
                <a:solidFill>
                  <a:srgbClr val="5B5B63"/>
                </a:solidFill>
                <a:latin typeface="Spline Sans Mono"/>
              </a:rPr>
              <a:t>ai-safety.lazarev.cloud</a:t>
            </a:r>
          </a:p>
        </p:txBody>
      </p:sp>
      <p:sp>
        <p:nvSpPr>
          <p:cNvPr id="28" name="TextBox 27"/>
          <p:cNvSpPr txBox="1"/>
          <p:nvPr/>
        </p:nvSpPr>
        <p:spPr>
          <a:xfrm>
            <a:off x="10934700" y="6324600"/>
            <a:ext cx="571500" cy="228600"/>
          </a:xfrm>
          <a:prstGeom prst="rect">
            <a:avLst/>
          </a:prstGeom>
          <a:noFill/>
        </p:spPr>
        <p:txBody>
          <a:bodyPr wrap="square" anchor="t" lIns="0" rIns="0" tIns="0" bIns="0">
            <a:spAutoFit/>
          </a:bodyPr>
          <a:lstStyle/>
          <a:p>
            <a:pPr algn="r">
              <a:lnSpc>
                <a:spcPct val="100000"/>
              </a:lnSpc>
            </a:pPr>
            <a:r>
              <a:rPr sz="975" b="0" spc="22">
                <a:solidFill>
                  <a:srgbClr val="B6B6BD"/>
                </a:solidFill>
                <a:latin typeface="Spline Sans Mono"/>
              </a:rPr>
              <a:t>17</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685800"/>
            <a:ext cx="8572500" cy="209550"/>
          </a:xfrm>
          <a:prstGeom prst="rect">
            <a:avLst/>
          </a:prstGeom>
          <a:noFill/>
        </p:spPr>
        <p:txBody>
          <a:bodyPr wrap="square" anchor="t" lIns="0" rIns="0" tIns="0" bIns="0">
            <a:spAutoFit/>
          </a:bodyPr>
          <a:lstStyle/>
          <a:p>
            <a:pPr algn="l">
              <a:lnSpc>
                <a:spcPct val="100000"/>
              </a:lnSpc>
            </a:pPr>
            <a:r>
              <a:rPr sz="1125" b="0" spc="22">
                <a:solidFill>
                  <a:srgbClr val="F81A2C"/>
                </a:solidFill>
                <a:latin typeface="Spline Sans Mono"/>
              </a:rPr>
              <a:t>// ai and scammers</a:t>
            </a:r>
          </a:p>
        </p:txBody>
      </p:sp>
      <p:sp>
        <p:nvSpPr>
          <p:cNvPr id="4" name="TextBox 3"/>
          <p:cNvSpPr txBox="1"/>
          <p:nvPr/>
        </p:nvSpPr>
        <p:spPr>
          <a:xfrm>
            <a:off x="685800" y="933449"/>
            <a:ext cx="10287000" cy="1333500"/>
          </a:xfrm>
          <a:prstGeom prst="rect">
            <a:avLst/>
          </a:prstGeom>
          <a:noFill/>
        </p:spPr>
        <p:txBody>
          <a:bodyPr wrap="square" anchor="t" lIns="0" rIns="0" tIns="0" bIns="0">
            <a:spAutoFit/>
          </a:bodyPr>
          <a:lstStyle/>
          <a:p>
            <a:pPr algn="l">
              <a:lnSpc>
                <a:spcPct val="104000"/>
              </a:lnSpc>
            </a:pPr>
            <a:r>
              <a:rPr sz="3900" b="0">
                <a:solidFill>
                  <a:srgbClr val="000000"/>
                </a:solidFill>
                <a:latin typeface="Poppins"/>
              </a:rPr>
              <a:t>If it has already happened</a:t>
            </a:r>
          </a:p>
        </p:txBody>
      </p:sp>
      <p:sp>
        <p:nvSpPr>
          <p:cNvPr id="5" name="TextBox 4"/>
          <p:cNvSpPr txBox="1"/>
          <p:nvPr/>
        </p:nvSpPr>
        <p:spPr>
          <a:xfrm>
            <a:off x="685800" y="24384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01</a:t>
            </a:r>
          </a:p>
        </p:txBody>
      </p:sp>
      <p:sp>
        <p:nvSpPr>
          <p:cNvPr id="6" name="TextBox 5"/>
          <p:cNvSpPr txBox="1"/>
          <p:nvPr/>
        </p:nvSpPr>
        <p:spPr>
          <a:xfrm>
            <a:off x="1104900" y="2381250"/>
            <a:ext cx="4724400"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United States</a:t>
            </a:r>
          </a:p>
        </p:txBody>
      </p:sp>
      <p:sp>
        <p:nvSpPr>
          <p:cNvPr id="7" name="TextBox 6"/>
          <p:cNvSpPr txBox="1"/>
          <p:nvPr/>
        </p:nvSpPr>
        <p:spPr>
          <a:xfrm>
            <a:off x="1104900" y="2687574"/>
            <a:ext cx="4724400" cy="6652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ic3.gov (FBI) and reportfraud.ftc.gov</a:t>
            </a:r>
          </a:p>
        </p:txBody>
      </p:sp>
      <p:sp>
        <p:nvSpPr>
          <p:cNvPr id="8" name="TextBox 7"/>
          <p:cNvSpPr txBox="1"/>
          <p:nvPr/>
        </p:nvSpPr>
        <p:spPr>
          <a:xfrm>
            <a:off x="6362700" y="24384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02</a:t>
            </a:r>
          </a:p>
        </p:txBody>
      </p:sp>
      <p:sp>
        <p:nvSpPr>
          <p:cNvPr id="9" name="TextBox 8"/>
          <p:cNvSpPr txBox="1"/>
          <p:nvPr/>
        </p:nvSpPr>
        <p:spPr>
          <a:xfrm>
            <a:off x="6781800" y="2381250"/>
            <a:ext cx="4724400"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UK</a:t>
            </a:r>
          </a:p>
        </p:txBody>
      </p:sp>
      <p:sp>
        <p:nvSpPr>
          <p:cNvPr id="10" name="TextBox 9"/>
          <p:cNvSpPr txBox="1"/>
          <p:nvPr/>
        </p:nvSpPr>
        <p:spPr>
          <a:xfrm>
            <a:off x="6781800" y="2687574"/>
            <a:ext cx="4724400" cy="665226"/>
          </a:xfrm>
          <a:prstGeom prst="rect">
            <a:avLst/>
          </a:prstGeom>
          <a:noFill/>
        </p:spPr>
        <p:txBody>
          <a:bodyPr wrap="square" anchor="t" lIns="0" rIns="0" tIns="0" bIns="0">
            <a:spAutoFit/>
          </a:bodyPr>
          <a:lstStyle/>
          <a:p>
            <a:pPr algn="l">
              <a:lnSpc>
                <a:spcPct val="145000"/>
              </a:lnSpc>
            </a:pPr>
            <a:r>
              <a:rPr sz="1125" b="0">
                <a:solidFill>
                  <a:srgbClr val="5B5B63"/>
                </a:solidFill>
                <a:latin typeface="Inter"/>
              </a:rPr>
              <a:t>reportfraud.police.uk or 0300 123 2040 — in Scotland, Police Scotland on 101. Dial 159 to reach your own bank safely. Forward scam texts to 7726, scam emails to report@phishing.gov.uk</a:t>
            </a:r>
          </a:p>
        </p:txBody>
      </p:sp>
      <p:sp>
        <p:nvSpPr>
          <p:cNvPr id="11" name="TextBox 10"/>
          <p:cNvSpPr txBox="1"/>
          <p:nvPr/>
        </p:nvSpPr>
        <p:spPr>
          <a:xfrm>
            <a:off x="685800" y="36576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03</a:t>
            </a:r>
          </a:p>
        </p:txBody>
      </p:sp>
      <p:sp>
        <p:nvSpPr>
          <p:cNvPr id="12" name="TextBox 11"/>
          <p:cNvSpPr txBox="1"/>
          <p:nvPr/>
        </p:nvSpPr>
        <p:spPr>
          <a:xfrm>
            <a:off x="1104900" y="3600450"/>
            <a:ext cx="4724400"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Canada</a:t>
            </a:r>
          </a:p>
        </p:txBody>
      </p:sp>
      <p:sp>
        <p:nvSpPr>
          <p:cNvPr id="13" name="TextBox 12"/>
          <p:cNvSpPr txBox="1"/>
          <p:nvPr/>
        </p:nvSpPr>
        <p:spPr>
          <a:xfrm>
            <a:off x="1104900" y="3906774"/>
            <a:ext cx="4724400" cy="6652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antifraudcentre.ca (Canadian Anti-Fraud Centre); phone 1-888-495-8501 is weekday hours, the online report is always open</a:t>
            </a:r>
          </a:p>
        </p:txBody>
      </p:sp>
      <p:sp>
        <p:nvSpPr>
          <p:cNvPr id="14" name="TextBox 13"/>
          <p:cNvSpPr txBox="1"/>
          <p:nvPr/>
        </p:nvSpPr>
        <p:spPr>
          <a:xfrm>
            <a:off x="6362700" y="36576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04</a:t>
            </a:r>
          </a:p>
        </p:txBody>
      </p:sp>
      <p:sp>
        <p:nvSpPr>
          <p:cNvPr id="15" name="TextBox 14"/>
          <p:cNvSpPr txBox="1"/>
          <p:nvPr/>
        </p:nvSpPr>
        <p:spPr>
          <a:xfrm>
            <a:off x="6781800" y="3600450"/>
            <a:ext cx="4724400"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Australia</a:t>
            </a:r>
          </a:p>
        </p:txBody>
      </p:sp>
      <p:sp>
        <p:nvSpPr>
          <p:cNvPr id="16" name="TextBox 15"/>
          <p:cNvSpPr txBox="1"/>
          <p:nvPr/>
        </p:nvSpPr>
        <p:spPr>
          <a:xfrm>
            <a:off x="6781800" y="3906774"/>
            <a:ext cx="4724400" cy="6652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scamwatch.gov.au and cyber.gov.au (ReportCyber); IDCARE for identity theft</a:t>
            </a:r>
          </a:p>
        </p:txBody>
      </p:sp>
      <p:sp>
        <p:nvSpPr>
          <p:cNvPr id="17" name="TextBox 16"/>
          <p:cNvSpPr txBox="1"/>
          <p:nvPr/>
        </p:nvSpPr>
        <p:spPr>
          <a:xfrm>
            <a:off x="685800" y="48768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05</a:t>
            </a:r>
          </a:p>
        </p:txBody>
      </p:sp>
      <p:sp>
        <p:nvSpPr>
          <p:cNvPr id="18" name="TextBox 17"/>
          <p:cNvSpPr txBox="1"/>
          <p:nvPr/>
        </p:nvSpPr>
        <p:spPr>
          <a:xfrm>
            <a:off x="1104900" y="4819650"/>
            <a:ext cx="4724400"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Ireland</a:t>
            </a:r>
          </a:p>
        </p:txBody>
      </p:sp>
      <p:sp>
        <p:nvSpPr>
          <p:cNvPr id="19" name="TextBox 18"/>
          <p:cNvSpPr txBox="1"/>
          <p:nvPr/>
        </p:nvSpPr>
        <p:spPr>
          <a:xfrm>
            <a:off x="1104900" y="5125974"/>
            <a:ext cx="4724400" cy="6652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Your local Garda station</a:t>
            </a:r>
          </a:p>
        </p:txBody>
      </p:sp>
      <p:sp>
        <p:nvSpPr>
          <p:cNvPr id="20" name="TextBox 19"/>
          <p:cNvSpPr txBox="1"/>
          <p:nvPr/>
        </p:nvSpPr>
        <p:spPr>
          <a:xfrm>
            <a:off x="6362700" y="48768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06</a:t>
            </a:r>
          </a:p>
        </p:txBody>
      </p:sp>
      <p:sp>
        <p:nvSpPr>
          <p:cNvPr id="21" name="TextBox 20"/>
          <p:cNvSpPr txBox="1"/>
          <p:nvPr/>
        </p:nvSpPr>
        <p:spPr>
          <a:xfrm>
            <a:off x="6781800" y="4819650"/>
            <a:ext cx="4724400"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New Zealand</a:t>
            </a:r>
          </a:p>
        </p:txBody>
      </p:sp>
      <p:sp>
        <p:nvSpPr>
          <p:cNvPr id="22" name="TextBox 21"/>
          <p:cNvSpPr txBox="1"/>
          <p:nvPr/>
        </p:nvSpPr>
        <p:spPr>
          <a:xfrm>
            <a:off x="6781800" y="5125974"/>
            <a:ext cx="4724400" cy="6652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Police on 105, and netsafe.org.nz</a:t>
            </a:r>
          </a:p>
        </p:txBody>
      </p:sp>
      <p:pic>
        <p:nvPicPr>
          <p:cNvPr id="23" name="Picture 22" descr="icon-512.png"/>
          <p:cNvPicPr>
            <a:picLocks noChangeAspect="1"/>
          </p:cNvPicPr>
          <p:nvPr/>
        </p:nvPicPr>
        <p:blipFill>
          <a:blip r:embed="rId2"/>
          <a:stretch>
            <a:fillRect/>
          </a:stretch>
        </p:blipFill>
        <p:spPr>
          <a:xfrm>
            <a:off x="685800" y="6267450"/>
            <a:ext cx="266700" cy="266700"/>
          </a:xfrm>
          <a:prstGeom prst="rect">
            <a:avLst/>
          </a:prstGeom>
        </p:spPr>
      </p:pic>
      <p:sp>
        <p:nvSpPr>
          <p:cNvPr id="24" name="TextBox 23"/>
          <p:cNvSpPr txBox="1"/>
          <p:nvPr/>
        </p:nvSpPr>
        <p:spPr>
          <a:xfrm>
            <a:off x="1066800" y="6324600"/>
            <a:ext cx="3810000" cy="228600"/>
          </a:xfrm>
          <a:prstGeom prst="rect">
            <a:avLst/>
          </a:prstGeom>
          <a:noFill/>
        </p:spPr>
        <p:txBody>
          <a:bodyPr wrap="square" anchor="t" lIns="0" rIns="0" tIns="0" bIns="0">
            <a:spAutoFit/>
          </a:bodyPr>
          <a:lstStyle/>
          <a:p>
            <a:pPr algn="l">
              <a:lnSpc>
                <a:spcPct val="100000"/>
              </a:lnSpc>
            </a:pPr>
            <a:r>
              <a:rPr sz="975" b="0" spc="22">
                <a:solidFill>
                  <a:srgbClr val="5B5B63"/>
                </a:solidFill>
                <a:latin typeface="Spline Sans Mono"/>
              </a:rPr>
              <a:t>ai-safety.lazarev.cloud</a:t>
            </a:r>
          </a:p>
        </p:txBody>
      </p:sp>
      <p:sp>
        <p:nvSpPr>
          <p:cNvPr id="25" name="TextBox 24"/>
          <p:cNvSpPr txBox="1"/>
          <p:nvPr/>
        </p:nvSpPr>
        <p:spPr>
          <a:xfrm>
            <a:off x="10934700" y="6324600"/>
            <a:ext cx="571500" cy="228600"/>
          </a:xfrm>
          <a:prstGeom prst="rect">
            <a:avLst/>
          </a:prstGeom>
          <a:noFill/>
        </p:spPr>
        <p:txBody>
          <a:bodyPr wrap="square" anchor="t" lIns="0" rIns="0" tIns="0" bIns="0">
            <a:spAutoFit/>
          </a:bodyPr>
          <a:lstStyle/>
          <a:p>
            <a:pPr algn="r">
              <a:lnSpc>
                <a:spcPct val="100000"/>
              </a:lnSpc>
            </a:pPr>
            <a:r>
              <a:rPr sz="975" b="0" spc="22">
                <a:solidFill>
                  <a:srgbClr val="B6B6BD"/>
                </a:solidFill>
                <a:latin typeface="Spline Sans Mono"/>
              </a:rPr>
              <a:t>18</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762000"/>
            <a:ext cx="609600" cy="38100"/>
          </a:xfrm>
          <a:prstGeom prst="rect">
            <a:avLst/>
          </a:prstGeom>
          <a:solidFill>
            <a:srgbClr val="F81A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704850"/>
            <a:ext cx="8572500" cy="209550"/>
          </a:xfrm>
          <a:prstGeom prst="rect">
            <a:avLst/>
          </a:prstGeom>
          <a:noFill/>
        </p:spPr>
        <p:txBody>
          <a:bodyPr wrap="square" anchor="t" lIns="0" rIns="0" tIns="0" bIns="0">
            <a:spAutoFit/>
          </a:bodyPr>
          <a:lstStyle/>
          <a:p>
            <a:pPr algn="l">
              <a:lnSpc>
                <a:spcPct val="100000"/>
              </a:lnSpc>
            </a:pPr>
            <a:r>
              <a:rPr sz="1125" b="0" spc="22">
                <a:solidFill>
                  <a:srgbClr val="F81A2C"/>
                </a:solidFill>
                <a:latin typeface="Spline Sans Mono"/>
              </a:rPr>
              <a:t>// ai and scammers</a:t>
            </a:r>
          </a:p>
        </p:txBody>
      </p:sp>
      <p:sp>
        <p:nvSpPr>
          <p:cNvPr id="5" name="TextBox 4"/>
          <p:cNvSpPr txBox="1"/>
          <p:nvPr/>
        </p:nvSpPr>
        <p:spPr>
          <a:xfrm>
            <a:off x="685800" y="971550"/>
            <a:ext cx="10287000" cy="1333500"/>
          </a:xfrm>
          <a:prstGeom prst="rect">
            <a:avLst/>
          </a:prstGeom>
          <a:noFill/>
        </p:spPr>
        <p:txBody>
          <a:bodyPr wrap="square" anchor="t" lIns="0" rIns="0" tIns="0" bIns="0">
            <a:spAutoFit/>
          </a:bodyPr>
          <a:lstStyle/>
          <a:p>
            <a:pPr algn="l">
              <a:lnSpc>
                <a:spcPct val="104000"/>
              </a:lnSpc>
            </a:pPr>
            <a:r>
              <a:rPr sz="3300" b="0">
                <a:solidFill>
                  <a:srgbClr val="000000"/>
                </a:solidFill>
                <a:latin typeface="Poppins"/>
              </a:rPr>
              <a:t>The defense — the FBI's official advice</a:t>
            </a:r>
          </a:p>
        </p:txBody>
      </p:sp>
      <p:sp>
        <p:nvSpPr>
          <p:cNvPr id="6" name="TextBox 5"/>
          <p:cNvSpPr txBox="1"/>
          <p:nvPr/>
        </p:nvSpPr>
        <p:spPr>
          <a:xfrm>
            <a:off x="685800" y="2400300"/>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7" name="TextBox 6"/>
          <p:cNvSpPr txBox="1"/>
          <p:nvPr/>
        </p:nvSpPr>
        <p:spPr>
          <a:xfrm>
            <a:off x="1009650" y="2381250"/>
            <a:ext cx="10287000" cy="563879"/>
          </a:xfrm>
          <a:prstGeom prst="rect">
            <a:avLst/>
          </a:prstGeom>
          <a:noFill/>
        </p:spPr>
        <p:txBody>
          <a:bodyPr wrap="square" anchor="t" lIns="0" rIns="0" tIns="0" bIns="0">
            <a:spAutoFit/>
          </a:bodyPr>
          <a:lstStyle/>
          <a:p>
            <a:pPr algn="l">
              <a:lnSpc>
                <a:spcPct val="140000"/>
              </a:lnSpc>
            </a:pPr>
            <a:r>
              <a:rPr sz="1425" b="0">
                <a:solidFill>
                  <a:srgbClr val="000000"/>
                </a:solidFill>
                <a:latin typeface="Inter"/>
              </a:rPr>
              <a:t>The word should be meaningless and unconnected to you : not the cat's name, not your mother's maiden name, not the street you grew up on — all of that leaked into databases long ago. Something like "purple kettle".</a:t>
            </a:r>
          </a:p>
        </p:txBody>
      </p:sp>
      <p:sp>
        <p:nvSpPr>
          <p:cNvPr id="8" name="TextBox 7"/>
          <p:cNvSpPr txBox="1"/>
          <p:nvPr/>
        </p:nvSpPr>
        <p:spPr>
          <a:xfrm>
            <a:off x="685800" y="3078480"/>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9" name="TextBox 8"/>
          <p:cNvSpPr txBox="1"/>
          <p:nvPr/>
        </p:nvSpPr>
        <p:spPr>
          <a:xfrm>
            <a:off x="1009650" y="3059430"/>
            <a:ext cx="10287000" cy="337184"/>
          </a:xfrm>
          <a:prstGeom prst="rect">
            <a:avLst/>
          </a:prstGeom>
          <a:noFill/>
        </p:spPr>
        <p:txBody>
          <a:bodyPr wrap="square" anchor="t" lIns="0" rIns="0" tIns="0" bIns="0">
            <a:spAutoFit/>
          </a:bodyPr>
          <a:lstStyle/>
          <a:p>
            <a:pPr algn="l">
              <a:lnSpc>
                <a:spcPct val="140000"/>
              </a:lnSpc>
            </a:pPr>
            <a:r>
              <a:rPr sz="1575" b="0">
                <a:solidFill>
                  <a:srgbClr val="000000"/>
                </a:solidFill>
                <a:latin typeface="Inter"/>
              </a:rPr>
              <a:t>Say it out loud when you meet in person. Don't put it in a message.</a:t>
            </a:r>
          </a:p>
        </p:txBody>
      </p:sp>
      <p:sp>
        <p:nvSpPr>
          <p:cNvPr id="10" name="TextBox 9"/>
          <p:cNvSpPr txBox="1"/>
          <p:nvPr/>
        </p:nvSpPr>
        <p:spPr>
          <a:xfrm>
            <a:off x="685800" y="3529964"/>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11" name="TextBox 10"/>
          <p:cNvSpPr txBox="1"/>
          <p:nvPr/>
        </p:nvSpPr>
        <p:spPr>
          <a:xfrm>
            <a:off x="1009650" y="3510915"/>
            <a:ext cx="10287000" cy="337184"/>
          </a:xfrm>
          <a:prstGeom prst="rect">
            <a:avLst/>
          </a:prstGeom>
          <a:noFill/>
        </p:spPr>
        <p:txBody>
          <a:bodyPr wrap="square" anchor="t" lIns="0" rIns="0" tIns="0" bIns="0">
            <a:spAutoFit/>
          </a:bodyPr>
          <a:lstStyle/>
          <a:p>
            <a:pPr algn="l">
              <a:lnSpc>
                <a:spcPct val="140000"/>
              </a:lnSpc>
            </a:pPr>
            <a:r>
              <a:rPr sz="1575" b="0">
                <a:solidFill>
                  <a:srgbClr val="000000"/>
                </a:solidFill>
                <a:latin typeface="Inter"/>
              </a:rPr>
              <a:t>Tell everyone: parents, children, grandchildren, your spouse.</a:t>
            </a:r>
          </a:p>
        </p:txBody>
      </p:sp>
      <p:sp>
        <p:nvSpPr>
          <p:cNvPr id="12" name="TextBox 11"/>
          <p:cNvSpPr txBox="1"/>
          <p:nvPr/>
        </p:nvSpPr>
        <p:spPr>
          <a:xfrm>
            <a:off x="685800" y="3981449"/>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13" name="TextBox 12"/>
          <p:cNvSpPr txBox="1"/>
          <p:nvPr/>
        </p:nvSpPr>
        <p:spPr>
          <a:xfrm>
            <a:off x="1009650" y="3962399"/>
            <a:ext cx="10287000" cy="617219"/>
          </a:xfrm>
          <a:prstGeom prst="rect">
            <a:avLst/>
          </a:prstGeom>
          <a:noFill/>
        </p:spPr>
        <p:txBody>
          <a:bodyPr wrap="square" anchor="t" lIns="0" rIns="0" tIns="0" bIns="0">
            <a:spAutoFit/>
          </a:bodyPr>
          <a:lstStyle/>
          <a:p>
            <a:pPr algn="l">
              <a:lnSpc>
                <a:spcPct val="140000"/>
              </a:lnSpc>
            </a:pPr>
            <a:r>
              <a:rPr sz="1575" b="0">
                <a:solidFill>
                  <a:srgbClr val="000000"/>
                </a:solidFill>
                <a:latin typeface="Inter"/>
              </a:rPr>
              <a:t>The code word is the second check, not the only one. The first is to hang up and call back yourself.</a:t>
            </a:r>
          </a:p>
        </p:txBody>
      </p:sp>
      <p:pic>
        <p:nvPicPr>
          <p:cNvPr id="14" name="Picture 13" descr="icon-512.png"/>
          <p:cNvPicPr>
            <a:picLocks noChangeAspect="1"/>
          </p:cNvPicPr>
          <p:nvPr/>
        </p:nvPicPr>
        <p:blipFill>
          <a:blip r:embed="rId2"/>
          <a:stretch>
            <a:fillRect/>
          </a:stretch>
        </p:blipFill>
        <p:spPr>
          <a:xfrm>
            <a:off x="685800" y="6267450"/>
            <a:ext cx="266700" cy="266700"/>
          </a:xfrm>
          <a:prstGeom prst="rect">
            <a:avLst/>
          </a:prstGeom>
        </p:spPr>
      </p:pic>
      <p:sp>
        <p:nvSpPr>
          <p:cNvPr id="15" name="TextBox 14"/>
          <p:cNvSpPr txBox="1"/>
          <p:nvPr/>
        </p:nvSpPr>
        <p:spPr>
          <a:xfrm>
            <a:off x="1066800" y="6324600"/>
            <a:ext cx="3810000" cy="228600"/>
          </a:xfrm>
          <a:prstGeom prst="rect">
            <a:avLst/>
          </a:prstGeom>
          <a:noFill/>
        </p:spPr>
        <p:txBody>
          <a:bodyPr wrap="square" anchor="t" lIns="0" rIns="0" tIns="0" bIns="0">
            <a:spAutoFit/>
          </a:bodyPr>
          <a:lstStyle/>
          <a:p>
            <a:pPr algn="l">
              <a:lnSpc>
                <a:spcPct val="100000"/>
              </a:lnSpc>
            </a:pPr>
            <a:r>
              <a:rPr sz="975" b="0" spc="22">
                <a:solidFill>
                  <a:srgbClr val="5B5B63"/>
                </a:solidFill>
                <a:latin typeface="Spline Sans Mono"/>
              </a:rPr>
              <a:t>ai-safety.lazarev.cloud</a:t>
            </a:r>
          </a:p>
        </p:txBody>
      </p:sp>
      <p:sp>
        <p:nvSpPr>
          <p:cNvPr id="16" name="TextBox 15"/>
          <p:cNvSpPr txBox="1"/>
          <p:nvPr/>
        </p:nvSpPr>
        <p:spPr>
          <a:xfrm>
            <a:off x="10934700" y="6324600"/>
            <a:ext cx="571500" cy="228600"/>
          </a:xfrm>
          <a:prstGeom prst="rect">
            <a:avLst/>
          </a:prstGeom>
          <a:noFill/>
        </p:spPr>
        <p:txBody>
          <a:bodyPr wrap="square" anchor="t" lIns="0" rIns="0" tIns="0" bIns="0">
            <a:spAutoFit/>
          </a:bodyPr>
          <a:lstStyle/>
          <a:p>
            <a:pPr algn="r">
              <a:lnSpc>
                <a:spcPct val="100000"/>
              </a:lnSpc>
            </a:pPr>
            <a:r>
              <a:rPr sz="975" b="0" spc="22">
                <a:solidFill>
                  <a:srgbClr val="B6B6BD"/>
                </a:solidFill>
                <a:latin typeface="Spline Sans Mono"/>
              </a:rPr>
              <a:t>19</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685800"/>
            <a:ext cx="8572500" cy="209550"/>
          </a:xfrm>
          <a:prstGeom prst="rect">
            <a:avLst/>
          </a:prstGeom>
          <a:noFill/>
        </p:spPr>
        <p:txBody>
          <a:bodyPr wrap="square" anchor="t" lIns="0" rIns="0" tIns="0" bIns="0">
            <a:spAutoFit/>
          </a:bodyPr>
          <a:lstStyle/>
          <a:p>
            <a:pPr algn="l">
              <a:lnSpc>
                <a:spcPct val="100000"/>
              </a:lnSpc>
            </a:pPr>
            <a:r>
              <a:rPr sz="1125" b="0" spc="22">
                <a:solidFill>
                  <a:srgbClr val="F81A2C"/>
                </a:solidFill>
                <a:latin typeface="Spline Sans Mono"/>
              </a:rPr>
              <a:t>// a course for beginners</a:t>
            </a:r>
          </a:p>
        </p:txBody>
      </p:sp>
      <p:sp>
        <p:nvSpPr>
          <p:cNvPr id="4" name="TextBox 3"/>
          <p:cNvSpPr txBox="1"/>
          <p:nvPr/>
        </p:nvSpPr>
        <p:spPr>
          <a:xfrm>
            <a:off x="685800" y="933449"/>
            <a:ext cx="10287000" cy="1333500"/>
          </a:xfrm>
          <a:prstGeom prst="rect">
            <a:avLst/>
          </a:prstGeom>
          <a:noFill/>
        </p:spPr>
        <p:txBody>
          <a:bodyPr wrap="square" anchor="t" lIns="0" rIns="0" tIns="0" bIns="0">
            <a:spAutoFit/>
          </a:bodyPr>
          <a:lstStyle/>
          <a:p>
            <a:pPr algn="l">
              <a:lnSpc>
                <a:spcPct val="104000"/>
              </a:lnSpc>
            </a:pPr>
            <a:r>
              <a:rPr sz="3900" b="0">
                <a:solidFill>
                  <a:srgbClr val="000000"/>
                </a:solidFill>
                <a:latin typeface="Poppins"/>
              </a:rPr>
              <a:t>Lessons</a:t>
            </a:r>
          </a:p>
        </p:txBody>
      </p:sp>
      <p:sp>
        <p:nvSpPr>
          <p:cNvPr id="5" name="TextBox 4"/>
          <p:cNvSpPr txBox="1"/>
          <p:nvPr/>
        </p:nvSpPr>
        <p:spPr>
          <a:xfrm>
            <a:off x="685800" y="24384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01</a:t>
            </a:r>
          </a:p>
        </p:txBody>
      </p:sp>
      <p:sp>
        <p:nvSpPr>
          <p:cNvPr id="6" name="TextBox 5"/>
          <p:cNvSpPr txBox="1"/>
          <p:nvPr/>
        </p:nvSpPr>
        <p:spPr>
          <a:xfrm>
            <a:off x="1104900" y="2381250"/>
            <a:ext cx="4724400"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What an AI chat is and what it can do</a:t>
            </a:r>
          </a:p>
        </p:txBody>
      </p:sp>
      <p:sp>
        <p:nvSpPr>
          <p:cNvPr id="7" name="TextBox 6"/>
          <p:cNvSpPr txBox="1"/>
          <p:nvPr/>
        </p:nvSpPr>
        <p:spPr>
          <a:xfrm>
            <a:off x="1104900" y="2687574"/>
            <a:ext cx="4724400" cy="6652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And, more importantly, what it CAN'T do. Which service to pick.</a:t>
            </a:r>
          </a:p>
        </p:txBody>
      </p:sp>
      <p:sp>
        <p:nvSpPr>
          <p:cNvPr id="8" name="TextBox 7"/>
          <p:cNvSpPr txBox="1"/>
          <p:nvPr/>
        </p:nvSpPr>
        <p:spPr>
          <a:xfrm>
            <a:off x="6362700" y="24384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02</a:t>
            </a:r>
          </a:p>
        </p:txBody>
      </p:sp>
      <p:sp>
        <p:nvSpPr>
          <p:cNvPr id="9" name="TextBox 8"/>
          <p:cNvSpPr txBox="1"/>
          <p:nvPr/>
        </p:nvSpPr>
        <p:spPr>
          <a:xfrm>
            <a:off x="6781800" y="2381250"/>
            <a:ext cx="4724400"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First steps and the settings that matter</a:t>
            </a:r>
          </a:p>
        </p:txBody>
      </p:sp>
      <p:sp>
        <p:nvSpPr>
          <p:cNvPr id="10" name="TextBox 9"/>
          <p:cNvSpPr txBox="1"/>
          <p:nvPr/>
        </p:nvSpPr>
        <p:spPr>
          <a:xfrm>
            <a:off x="6781800" y="2687574"/>
            <a:ext cx="4724400" cy="6652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Signing up, the app, privacy, memory, ads, agent mode.</a:t>
            </a:r>
          </a:p>
        </p:txBody>
      </p:sp>
      <p:sp>
        <p:nvSpPr>
          <p:cNvPr id="11" name="TextBox 10"/>
          <p:cNvSpPr txBox="1"/>
          <p:nvPr/>
        </p:nvSpPr>
        <p:spPr>
          <a:xfrm>
            <a:off x="685800" y="36576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03</a:t>
            </a:r>
          </a:p>
        </p:txBody>
      </p:sp>
      <p:sp>
        <p:nvSpPr>
          <p:cNvPr id="12" name="TextBox 11"/>
          <p:cNvSpPr txBox="1"/>
          <p:nvPr/>
        </p:nvSpPr>
        <p:spPr>
          <a:xfrm>
            <a:off x="1104900" y="3600450"/>
            <a:ext cx="4724400"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How to ask properly</a:t>
            </a:r>
          </a:p>
        </p:txBody>
      </p:sp>
      <p:sp>
        <p:nvSpPr>
          <p:cNvPr id="13" name="TextBox 12"/>
          <p:cNvSpPr txBox="1"/>
          <p:nvPr/>
        </p:nvSpPr>
        <p:spPr>
          <a:xfrm>
            <a:off x="1104900" y="3906774"/>
            <a:ext cx="4724400" cy="6652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A five-part formula and 12 ready-made templates.</a:t>
            </a:r>
          </a:p>
        </p:txBody>
      </p:sp>
      <p:sp>
        <p:nvSpPr>
          <p:cNvPr id="14" name="TextBox 13"/>
          <p:cNvSpPr txBox="1"/>
          <p:nvPr/>
        </p:nvSpPr>
        <p:spPr>
          <a:xfrm>
            <a:off x="6362700" y="36576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04</a:t>
            </a:r>
          </a:p>
        </p:txBody>
      </p:sp>
      <p:sp>
        <p:nvSpPr>
          <p:cNvPr id="15" name="TextBox 14"/>
          <p:cNvSpPr txBox="1"/>
          <p:nvPr/>
        </p:nvSpPr>
        <p:spPr>
          <a:xfrm>
            <a:off x="6781800" y="3600450"/>
            <a:ext cx="4724400"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It gets things wrong with total confidence</a:t>
            </a:r>
          </a:p>
        </p:txBody>
      </p:sp>
      <p:sp>
        <p:nvSpPr>
          <p:cNvPr id="16" name="TextBox 15"/>
          <p:cNvSpPr txBox="1"/>
          <p:nvPr/>
        </p:nvSpPr>
        <p:spPr>
          <a:xfrm>
            <a:off x="6781800" y="3906774"/>
            <a:ext cx="4724400" cy="6652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Made-up facts, how to check, what never to type into a chat.</a:t>
            </a:r>
          </a:p>
        </p:txBody>
      </p:sp>
      <p:sp>
        <p:nvSpPr>
          <p:cNvPr id="17" name="TextBox 16"/>
          <p:cNvSpPr txBox="1"/>
          <p:nvPr/>
        </p:nvSpPr>
        <p:spPr>
          <a:xfrm>
            <a:off x="685800" y="48768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05</a:t>
            </a:r>
          </a:p>
        </p:txBody>
      </p:sp>
      <p:sp>
        <p:nvSpPr>
          <p:cNvPr id="18" name="TextBox 17"/>
          <p:cNvSpPr txBox="1"/>
          <p:nvPr/>
        </p:nvSpPr>
        <p:spPr>
          <a:xfrm>
            <a:off x="1104900" y="4819650"/>
            <a:ext cx="4724400"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AI and scammers</a:t>
            </a:r>
          </a:p>
        </p:txBody>
      </p:sp>
      <p:sp>
        <p:nvSpPr>
          <p:cNvPr id="19" name="TextBox 18"/>
          <p:cNvSpPr txBox="1"/>
          <p:nvPr/>
        </p:nvSpPr>
        <p:spPr>
          <a:xfrm>
            <a:off x="1104900" y="5125974"/>
            <a:ext cx="4724400" cy="6652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Cloned voices, deepfakes, fake apps, a family code word.</a:t>
            </a:r>
          </a:p>
        </p:txBody>
      </p:sp>
      <p:pic>
        <p:nvPicPr>
          <p:cNvPr id="20" name="Picture 19" descr="icon-512.png"/>
          <p:cNvPicPr>
            <a:picLocks noChangeAspect="1"/>
          </p:cNvPicPr>
          <p:nvPr/>
        </p:nvPicPr>
        <p:blipFill>
          <a:blip r:embed="rId2"/>
          <a:stretch>
            <a:fillRect/>
          </a:stretch>
        </p:blipFill>
        <p:spPr>
          <a:xfrm>
            <a:off x="685800" y="6267450"/>
            <a:ext cx="266700" cy="266700"/>
          </a:xfrm>
          <a:prstGeom prst="rect">
            <a:avLst/>
          </a:prstGeom>
        </p:spPr>
      </p:pic>
      <p:sp>
        <p:nvSpPr>
          <p:cNvPr id="21" name="TextBox 20"/>
          <p:cNvSpPr txBox="1"/>
          <p:nvPr/>
        </p:nvSpPr>
        <p:spPr>
          <a:xfrm>
            <a:off x="1066800" y="6324600"/>
            <a:ext cx="3810000" cy="228600"/>
          </a:xfrm>
          <a:prstGeom prst="rect">
            <a:avLst/>
          </a:prstGeom>
          <a:noFill/>
        </p:spPr>
        <p:txBody>
          <a:bodyPr wrap="square" anchor="t" lIns="0" rIns="0" tIns="0" bIns="0">
            <a:spAutoFit/>
          </a:bodyPr>
          <a:lstStyle/>
          <a:p>
            <a:pPr algn="l">
              <a:lnSpc>
                <a:spcPct val="100000"/>
              </a:lnSpc>
            </a:pPr>
            <a:r>
              <a:rPr sz="975" b="0" spc="22">
                <a:solidFill>
                  <a:srgbClr val="5B5B63"/>
                </a:solidFill>
                <a:latin typeface="Spline Sans Mono"/>
              </a:rPr>
              <a:t>ai-safety.lazarev.cloud</a:t>
            </a:r>
          </a:p>
        </p:txBody>
      </p:sp>
      <p:sp>
        <p:nvSpPr>
          <p:cNvPr id="22" name="TextBox 21"/>
          <p:cNvSpPr txBox="1"/>
          <p:nvPr/>
        </p:nvSpPr>
        <p:spPr>
          <a:xfrm>
            <a:off x="10934700" y="6324600"/>
            <a:ext cx="571500" cy="228600"/>
          </a:xfrm>
          <a:prstGeom prst="rect">
            <a:avLst/>
          </a:prstGeom>
          <a:noFill/>
        </p:spPr>
        <p:txBody>
          <a:bodyPr wrap="square" anchor="t" lIns="0" rIns="0" tIns="0" bIns="0">
            <a:spAutoFit/>
          </a:bodyPr>
          <a:lstStyle/>
          <a:p>
            <a:pPr algn="r">
              <a:lnSpc>
                <a:spcPct val="100000"/>
              </a:lnSpc>
            </a:pPr>
            <a:r>
              <a:rPr sz="975" b="0" spc="22">
                <a:solidFill>
                  <a:srgbClr val="B6B6BD"/>
                </a:solidFill>
                <a:latin typeface="Spline Sans Mono"/>
              </a:rPr>
              <a:t>02</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762000"/>
            <a:ext cx="609600" cy="38100"/>
          </a:xfrm>
          <a:prstGeom prst="rect">
            <a:avLst/>
          </a:prstGeom>
          <a:solidFill>
            <a:srgbClr val="F81A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704850"/>
            <a:ext cx="8572500" cy="209550"/>
          </a:xfrm>
          <a:prstGeom prst="rect">
            <a:avLst/>
          </a:prstGeom>
          <a:noFill/>
        </p:spPr>
        <p:txBody>
          <a:bodyPr wrap="square" anchor="t" lIns="0" rIns="0" tIns="0" bIns="0">
            <a:spAutoFit/>
          </a:bodyPr>
          <a:lstStyle/>
          <a:p>
            <a:pPr algn="l">
              <a:lnSpc>
                <a:spcPct val="100000"/>
              </a:lnSpc>
            </a:pPr>
            <a:r>
              <a:rPr sz="1125" b="0" spc="22">
                <a:solidFill>
                  <a:srgbClr val="F81A2C"/>
                </a:solidFill>
                <a:latin typeface="Spline Sans Mono"/>
              </a:rPr>
              <a:t>// ai without the fear</a:t>
            </a:r>
          </a:p>
        </p:txBody>
      </p:sp>
      <p:sp>
        <p:nvSpPr>
          <p:cNvPr id="5" name="TextBox 4"/>
          <p:cNvSpPr txBox="1"/>
          <p:nvPr/>
        </p:nvSpPr>
        <p:spPr>
          <a:xfrm>
            <a:off x="685800" y="971550"/>
            <a:ext cx="10287000" cy="1333500"/>
          </a:xfrm>
          <a:prstGeom prst="rect">
            <a:avLst/>
          </a:prstGeom>
          <a:noFill/>
        </p:spPr>
        <p:txBody>
          <a:bodyPr wrap="square" anchor="t" lIns="0" rIns="0" tIns="0" bIns="0">
            <a:spAutoFit/>
          </a:bodyPr>
          <a:lstStyle/>
          <a:p>
            <a:pPr algn="l">
              <a:lnSpc>
                <a:spcPct val="104000"/>
              </a:lnSpc>
            </a:pPr>
            <a:r>
              <a:rPr sz="3300" b="0">
                <a:solidFill>
                  <a:srgbClr val="000000"/>
                </a:solidFill>
                <a:latin typeface="Poppins"/>
              </a:rPr>
              <a:t>Five phrases that always help</a:t>
            </a:r>
          </a:p>
        </p:txBody>
      </p:sp>
      <p:sp>
        <p:nvSpPr>
          <p:cNvPr id="6" name="TextBox 5"/>
          <p:cNvSpPr txBox="1"/>
          <p:nvPr/>
        </p:nvSpPr>
        <p:spPr>
          <a:xfrm>
            <a:off x="685800" y="2400300"/>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7" name="TextBox 6"/>
          <p:cNvSpPr txBox="1"/>
          <p:nvPr/>
        </p:nvSpPr>
        <p:spPr>
          <a:xfrm>
            <a:off x="1009650" y="2381250"/>
            <a:ext cx="10287000" cy="337184"/>
          </a:xfrm>
          <a:prstGeom prst="rect">
            <a:avLst/>
          </a:prstGeom>
          <a:noFill/>
        </p:spPr>
        <p:txBody>
          <a:bodyPr wrap="square" anchor="t" lIns="0" rIns="0" tIns="0" bIns="0">
            <a:spAutoFit/>
          </a:bodyPr>
          <a:lstStyle/>
          <a:p>
            <a:pPr algn="l">
              <a:lnSpc>
                <a:spcPct val="140000"/>
              </a:lnSpc>
            </a:pPr>
            <a:r>
              <a:rPr sz="1575" b="0">
                <a:solidFill>
                  <a:srgbClr val="000000"/>
                </a:solidFill>
                <a:latin typeface="Inter"/>
              </a:rPr>
              <a:t>"Explain it more simply, as if I were 10 years old."</a:t>
            </a:r>
          </a:p>
        </p:txBody>
      </p:sp>
      <p:sp>
        <p:nvSpPr>
          <p:cNvPr id="8" name="TextBox 7"/>
          <p:cNvSpPr txBox="1"/>
          <p:nvPr/>
        </p:nvSpPr>
        <p:spPr>
          <a:xfrm>
            <a:off x="685800" y="2851785"/>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9" name="TextBox 8"/>
          <p:cNvSpPr txBox="1"/>
          <p:nvPr/>
        </p:nvSpPr>
        <p:spPr>
          <a:xfrm>
            <a:off x="1009650" y="2832735"/>
            <a:ext cx="10287000" cy="337184"/>
          </a:xfrm>
          <a:prstGeom prst="rect">
            <a:avLst/>
          </a:prstGeom>
          <a:noFill/>
        </p:spPr>
        <p:txBody>
          <a:bodyPr wrap="square" anchor="t" lIns="0" rIns="0" tIns="0" bIns="0">
            <a:spAutoFit/>
          </a:bodyPr>
          <a:lstStyle/>
          <a:p>
            <a:pPr algn="l">
              <a:lnSpc>
                <a:spcPct val="140000"/>
              </a:lnSpc>
            </a:pPr>
            <a:r>
              <a:rPr sz="1575" b="0">
                <a:solidFill>
                  <a:srgbClr val="000000"/>
                </a:solidFill>
                <a:latin typeface="Inter"/>
              </a:rPr>
              <a:t>"Too long. Cut it down to five sentences."</a:t>
            </a:r>
          </a:p>
        </p:txBody>
      </p:sp>
      <p:sp>
        <p:nvSpPr>
          <p:cNvPr id="10" name="TextBox 9"/>
          <p:cNvSpPr txBox="1"/>
          <p:nvPr/>
        </p:nvSpPr>
        <p:spPr>
          <a:xfrm>
            <a:off x="685800" y="3303269"/>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11" name="TextBox 10"/>
          <p:cNvSpPr txBox="1"/>
          <p:nvPr/>
        </p:nvSpPr>
        <p:spPr>
          <a:xfrm>
            <a:off x="1009650" y="3284219"/>
            <a:ext cx="10287000" cy="337184"/>
          </a:xfrm>
          <a:prstGeom prst="rect">
            <a:avLst/>
          </a:prstGeom>
          <a:noFill/>
        </p:spPr>
        <p:txBody>
          <a:bodyPr wrap="square" anchor="t" lIns="0" rIns="0" tIns="0" bIns="0">
            <a:spAutoFit/>
          </a:bodyPr>
          <a:lstStyle/>
          <a:p>
            <a:pPr algn="l">
              <a:lnSpc>
                <a:spcPct val="140000"/>
              </a:lnSpc>
            </a:pPr>
            <a:r>
              <a:rPr sz="1575" b="0">
                <a:solidFill>
                  <a:srgbClr val="000000"/>
                </a:solidFill>
                <a:latin typeface="Inter"/>
              </a:rPr>
              <a:t>"Search the web and give me links to your sources."</a:t>
            </a:r>
          </a:p>
        </p:txBody>
      </p:sp>
      <p:sp>
        <p:nvSpPr>
          <p:cNvPr id="12" name="TextBox 11"/>
          <p:cNvSpPr txBox="1"/>
          <p:nvPr/>
        </p:nvSpPr>
        <p:spPr>
          <a:xfrm>
            <a:off x="685800" y="3754754"/>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13" name="TextBox 12"/>
          <p:cNvSpPr txBox="1"/>
          <p:nvPr/>
        </p:nvSpPr>
        <p:spPr>
          <a:xfrm>
            <a:off x="1009650" y="3735704"/>
            <a:ext cx="10287000" cy="337184"/>
          </a:xfrm>
          <a:prstGeom prst="rect">
            <a:avLst/>
          </a:prstGeom>
          <a:noFill/>
        </p:spPr>
        <p:txBody>
          <a:bodyPr wrap="square" anchor="t" lIns="0" rIns="0" tIns="0" bIns="0">
            <a:spAutoFit/>
          </a:bodyPr>
          <a:lstStyle/>
          <a:p>
            <a:pPr algn="l">
              <a:lnSpc>
                <a:spcPct val="140000"/>
              </a:lnSpc>
            </a:pPr>
            <a:r>
              <a:rPr sz="1575" b="0">
                <a:solidFill>
                  <a:srgbClr val="000000"/>
                </a:solidFill>
                <a:latin typeface="Inter"/>
              </a:rPr>
              <a:t>"If you're not sure, say so instead of making something up."</a:t>
            </a:r>
          </a:p>
        </p:txBody>
      </p:sp>
      <p:sp>
        <p:nvSpPr>
          <p:cNvPr id="14" name="TextBox 13"/>
          <p:cNvSpPr txBox="1"/>
          <p:nvPr/>
        </p:nvSpPr>
        <p:spPr>
          <a:xfrm>
            <a:off x="685800" y="4206239"/>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15" name="TextBox 14"/>
          <p:cNvSpPr txBox="1"/>
          <p:nvPr/>
        </p:nvSpPr>
        <p:spPr>
          <a:xfrm>
            <a:off x="1009650" y="4187189"/>
            <a:ext cx="10287000" cy="337184"/>
          </a:xfrm>
          <a:prstGeom prst="rect">
            <a:avLst/>
          </a:prstGeom>
          <a:noFill/>
        </p:spPr>
        <p:txBody>
          <a:bodyPr wrap="square" anchor="t" lIns="0" rIns="0" tIns="0" bIns="0">
            <a:spAutoFit/>
          </a:bodyPr>
          <a:lstStyle/>
          <a:p>
            <a:pPr algn="l">
              <a:lnSpc>
                <a:spcPct val="140000"/>
              </a:lnSpc>
            </a:pPr>
            <a:r>
              <a:rPr sz="1575" b="0">
                <a:solidFill>
                  <a:srgbClr val="000000"/>
                </a:solidFill>
                <a:latin typeface="Inter"/>
              </a:rPr>
              <a:t>"What questions do you have for me so you can answer better?"</a:t>
            </a:r>
          </a:p>
        </p:txBody>
      </p:sp>
      <p:pic>
        <p:nvPicPr>
          <p:cNvPr id="16" name="Picture 15" descr="icon-512.png"/>
          <p:cNvPicPr>
            <a:picLocks noChangeAspect="1"/>
          </p:cNvPicPr>
          <p:nvPr/>
        </p:nvPicPr>
        <p:blipFill>
          <a:blip r:embed="rId2"/>
          <a:stretch>
            <a:fillRect/>
          </a:stretch>
        </p:blipFill>
        <p:spPr>
          <a:xfrm>
            <a:off x="685800" y="6267450"/>
            <a:ext cx="266700" cy="266700"/>
          </a:xfrm>
          <a:prstGeom prst="rect">
            <a:avLst/>
          </a:prstGeom>
        </p:spPr>
      </p:pic>
      <p:sp>
        <p:nvSpPr>
          <p:cNvPr id="17" name="TextBox 16"/>
          <p:cNvSpPr txBox="1"/>
          <p:nvPr/>
        </p:nvSpPr>
        <p:spPr>
          <a:xfrm>
            <a:off x="1066800" y="6324600"/>
            <a:ext cx="3810000" cy="228600"/>
          </a:xfrm>
          <a:prstGeom prst="rect">
            <a:avLst/>
          </a:prstGeom>
          <a:noFill/>
        </p:spPr>
        <p:txBody>
          <a:bodyPr wrap="square" anchor="t" lIns="0" rIns="0" tIns="0" bIns="0">
            <a:spAutoFit/>
          </a:bodyPr>
          <a:lstStyle/>
          <a:p>
            <a:pPr algn="l">
              <a:lnSpc>
                <a:spcPct val="100000"/>
              </a:lnSpc>
            </a:pPr>
            <a:r>
              <a:rPr sz="975" b="0" spc="22">
                <a:solidFill>
                  <a:srgbClr val="5B5B63"/>
                </a:solidFill>
                <a:latin typeface="Spline Sans Mono"/>
              </a:rPr>
              <a:t>ai-safety.lazarev.cloud</a:t>
            </a:r>
          </a:p>
        </p:txBody>
      </p:sp>
      <p:sp>
        <p:nvSpPr>
          <p:cNvPr id="18" name="TextBox 17"/>
          <p:cNvSpPr txBox="1"/>
          <p:nvPr/>
        </p:nvSpPr>
        <p:spPr>
          <a:xfrm>
            <a:off x="10934700" y="6324600"/>
            <a:ext cx="571500" cy="228600"/>
          </a:xfrm>
          <a:prstGeom prst="rect">
            <a:avLst/>
          </a:prstGeom>
          <a:noFill/>
        </p:spPr>
        <p:txBody>
          <a:bodyPr wrap="square" anchor="t" lIns="0" rIns="0" tIns="0" bIns="0">
            <a:spAutoFit/>
          </a:bodyPr>
          <a:lstStyle/>
          <a:p>
            <a:pPr algn="r">
              <a:lnSpc>
                <a:spcPct val="100000"/>
              </a:lnSpc>
            </a:pPr>
            <a:r>
              <a:rPr sz="975" b="0" spc="22">
                <a:solidFill>
                  <a:srgbClr val="B6B6BD"/>
                </a:solidFill>
                <a:latin typeface="Spline Sans Mono"/>
              </a:rPr>
              <a:t>20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762000"/>
            <a:ext cx="609600" cy="38100"/>
          </a:xfrm>
          <a:prstGeom prst="rect">
            <a:avLst/>
          </a:prstGeom>
          <a:solidFill>
            <a:srgbClr val="F81A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704850"/>
            <a:ext cx="8572500" cy="209550"/>
          </a:xfrm>
          <a:prstGeom prst="rect">
            <a:avLst/>
          </a:prstGeom>
          <a:noFill/>
        </p:spPr>
        <p:txBody>
          <a:bodyPr wrap="square" anchor="t" lIns="0" rIns="0" tIns="0" bIns="0">
            <a:spAutoFit/>
          </a:bodyPr>
          <a:lstStyle/>
          <a:p>
            <a:pPr algn="l">
              <a:lnSpc>
                <a:spcPct val="100000"/>
              </a:lnSpc>
            </a:pPr>
            <a:r>
              <a:rPr sz="1125" b="0" spc="22">
                <a:solidFill>
                  <a:srgbClr val="F81A2C"/>
                </a:solidFill>
                <a:latin typeface="Spline Sans Mono"/>
              </a:rPr>
              <a:t>// ai without the fear</a:t>
            </a:r>
          </a:p>
        </p:txBody>
      </p:sp>
      <p:sp>
        <p:nvSpPr>
          <p:cNvPr id="5" name="TextBox 4"/>
          <p:cNvSpPr txBox="1"/>
          <p:nvPr/>
        </p:nvSpPr>
        <p:spPr>
          <a:xfrm>
            <a:off x="685800" y="971550"/>
            <a:ext cx="10287000" cy="1333500"/>
          </a:xfrm>
          <a:prstGeom prst="rect">
            <a:avLst/>
          </a:prstGeom>
          <a:noFill/>
        </p:spPr>
        <p:txBody>
          <a:bodyPr wrap="square" anchor="t" lIns="0" rIns="0" tIns="0" bIns="0">
            <a:spAutoFit/>
          </a:bodyPr>
          <a:lstStyle/>
          <a:p>
            <a:pPr algn="l">
              <a:lnSpc>
                <a:spcPct val="104000"/>
              </a:lnSpc>
            </a:pPr>
            <a:r>
              <a:rPr sz="3300" b="0">
                <a:solidFill>
                  <a:srgbClr val="000000"/>
                </a:solidFill>
                <a:latin typeface="Poppins"/>
              </a:rPr>
              <a:t>Checking facts — 4 steps</a:t>
            </a:r>
          </a:p>
        </p:txBody>
      </p:sp>
      <p:sp>
        <p:nvSpPr>
          <p:cNvPr id="6" name="TextBox 5"/>
          <p:cNvSpPr txBox="1"/>
          <p:nvPr/>
        </p:nvSpPr>
        <p:spPr>
          <a:xfrm>
            <a:off x="685800" y="2400300"/>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7" name="TextBox 6"/>
          <p:cNvSpPr txBox="1"/>
          <p:nvPr/>
        </p:nvSpPr>
        <p:spPr>
          <a:xfrm>
            <a:off x="1009650" y="2381250"/>
            <a:ext cx="10287000" cy="337184"/>
          </a:xfrm>
          <a:prstGeom prst="rect">
            <a:avLst/>
          </a:prstGeom>
          <a:noFill/>
        </p:spPr>
        <p:txBody>
          <a:bodyPr wrap="square" anchor="t" lIns="0" rIns="0" tIns="0" bIns="0">
            <a:spAutoFit/>
          </a:bodyPr>
          <a:lstStyle/>
          <a:p>
            <a:pPr algn="l">
              <a:lnSpc>
                <a:spcPct val="140000"/>
              </a:lnSpc>
            </a:pPr>
            <a:r>
              <a:rPr sz="1575" b="0">
                <a:solidFill>
                  <a:srgbClr val="000000"/>
                </a:solidFill>
                <a:latin typeface="Inter"/>
              </a:rPr>
              <a:t>Ask for links — and open them</a:t>
            </a:r>
          </a:p>
        </p:txBody>
      </p:sp>
      <p:sp>
        <p:nvSpPr>
          <p:cNvPr id="8" name="TextBox 7"/>
          <p:cNvSpPr txBox="1"/>
          <p:nvPr/>
        </p:nvSpPr>
        <p:spPr>
          <a:xfrm>
            <a:off x="685800" y="2851785"/>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9" name="TextBox 8"/>
          <p:cNvSpPr txBox="1"/>
          <p:nvPr/>
        </p:nvSpPr>
        <p:spPr>
          <a:xfrm>
            <a:off x="1009650" y="2832735"/>
            <a:ext cx="10287000" cy="337184"/>
          </a:xfrm>
          <a:prstGeom prst="rect">
            <a:avLst/>
          </a:prstGeom>
          <a:noFill/>
        </p:spPr>
        <p:txBody>
          <a:bodyPr wrap="square" anchor="t" lIns="0" rIns="0" tIns="0" bIns="0">
            <a:spAutoFit/>
          </a:bodyPr>
          <a:lstStyle/>
          <a:p>
            <a:pPr algn="l">
              <a:lnSpc>
                <a:spcPct val="140000"/>
              </a:lnSpc>
            </a:pPr>
            <a:r>
              <a:rPr sz="1575" b="0">
                <a:solidFill>
                  <a:srgbClr val="000000"/>
                </a:solidFill>
                <a:latin typeface="Inter"/>
              </a:rPr>
              <a:t>Search to confirm the source exists</a:t>
            </a:r>
          </a:p>
        </p:txBody>
      </p:sp>
      <p:sp>
        <p:nvSpPr>
          <p:cNvPr id="10" name="TextBox 9"/>
          <p:cNvSpPr txBox="1"/>
          <p:nvPr/>
        </p:nvSpPr>
        <p:spPr>
          <a:xfrm>
            <a:off x="685800" y="3303269"/>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11" name="TextBox 10"/>
          <p:cNvSpPr txBox="1"/>
          <p:nvPr/>
        </p:nvSpPr>
        <p:spPr>
          <a:xfrm>
            <a:off x="1009650" y="3284219"/>
            <a:ext cx="10287000" cy="337184"/>
          </a:xfrm>
          <a:prstGeom prst="rect">
            <a:avLst/>
          </a:prstGeom>
          <a:noFill/>
        </p:spPr>
        <p:txBody>
          <a:bodyPr wrap="square" anchor="t" lIns="0" rIns="0" tIns="0" bIns="0">
            <a:spAutoFit/>
          </a:bodyPr>
          <a:lstStyle/>
          <a:p>
            <a:pPr algn="l">
              <a:lnSpc>
                <a:spcPct val="140000"/>
              </a:lnSpc>
            </a:pPr>
            <a:r>
              <a:rPr sz="1575" b="0">
                <a:solidFill>
                  <a:srgbClr val="000000"/>
                </a:solidFill>
                <a:latin typeface="Inter"/>
              </a:rPr>
              <a:t>Ask the same thing differently, in a new chat</a:t>
            </a:r>
          </a:p>
        </p:txBody>
      </p:sp>
      <p:sp>
        <p:nvSpPr>
          <p:cNvPr id="12" name="TextBox 11"/>
          <p:cNvSpPr txBox="1"/>
          <p:nvPr/>
        </p:nvSpPr>
        <p:spPr>
          <a:xfrm>
            <a:off x="685800" y="3754754"/>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13" name="TextBox 12"/>
          <p:cNvSpPr txBox="1"/>
          <p:nvPr/>
        </p:nvSpPr>
        <p:spPr>
          <a:xfrm>
            <a:off x="1009650" y="3735704"/>
            <a:ext cx="10287000" cy="337184"/>
          </a:xfrm>
          <a:prstGeom prst="rect">
            <a:avLst/>
          </a:prstGeom>
          <a:noFill/>
        </p:spPr>
        <p:txBody>
          <a:bodyPr wrap="square" anchor="t" lIns="0" rIns="0" tIns="0" bIns="0">
            <a:spAutoFit/>
          </a:bodyPr>
          <a:lstStyle/>
          <a:p>
            <a:pPr algn="l">
              <a:lnSpc>
                <a:spcPct val="140000"/>
              </a:lnSpc>
            </a:pPr>
            <a:r>
              <a:rPr sz="1575" b="0">
                <a:solidFill>
                  <a:srgbClr val="000000"/>
                </a:solidFill>
                <a:latin typeface="Inter"/>
              </a:rPr>
              <a:t>For anything important, check with a person: doctor, lawyer, bank</a:t>
            </a:r>
          </a:p>
        </p:txBody>
      </p:sp>
      <p:pic>
        <p:nvPicPr>
          <p:cNvPr id="14" name="Picture 13" descr="icon-512.png"/>
          <p:cNvPicPr>
            <a:picLocks noChangeAspect="1"/>
          </p:cNvPicPr>
          <p:nvPr/>
        </p:nvPicPr>
        <p:blipFill>
          <a:blip r:embed="rId2"/>
          <a:stretch>
            <a:fillRect/>
          </a:stretch>
        </p:blipFill>
        <p:spPr>
          <a:xfrm>
            <a:off x="685800" y="6267450"/>
            <a:ext cx="266700" cy="266700"/>
          </a:xfrm>
          <a:prstGeom prst="rect">
            <a:avLst/>
          </a:prstGeom>
        </p:spPr>
      </p:pic>
      <p:sp>
        <p:nvSpPr>
          <p:cNvPr id="15" name="TextBox 14"/>
          <p:cNvSpPr txBox="1"/>
          <p:nvPr/>
        </p:nvSpPr>
        <p:spPr>
          <a:xfrm>
            <a:off x="1066800" y="6324600"/>
            <a:ext cx="3810000" cy="228600"/>
          </a:xfrm>
          <a:prstGeom prst="rect">
            <a:avLst/>
          </a:prstGeom>
          <a:noFill/>
        </p:spPr>
        <p:txBody>
          <a:bodyPr wrap="square" anchor="t" lIns="0" rIns="0" tIns="0" bIns="0">
            <a:spAutoFit/>
          </a:bodyPr>
          <a:lstStyle/>
          <a:p>
            <a:pPr algn="l">
              <a:lnSpc>
                <a:spcPct val="100000"/>
              </a:lnSpc>
            </a:pPr>
            <a:r>
              <a:rPr sz="975" b="0" spc="22">
                <a:solidFill>
                  <a:srgbClr val="5B5B63"/>
                </a:solidFill>
                <a:latin typeface="Spline Sans Mono"/>
              </a:rPr>
              <a:t>ai-safety.lazarev.cloud</a:t>
            </a:r>
          </a:p>
        </p:txBody>
      </p:sp>
      <p:sp>
        <p:nvSpPr>
          <p:cNvPr id="16" name="TextBox 15"/>
          <p:cNvSpPr txBox="1"/>
          <p:nvPr/>
        </p:nvSpPr>
        <p:spPr>
          <a:xfrm>
            <a:off x="10934700" y="6324600"/>
            <a:ext cx="571500" cy="228600"/>
          </a:xfrm>
          <a:prstGeom prst="rect">
            <a:avLst/>
          </a:prstGeom>
          <a:noFill/>
        </p:spPr>
        <p:txBody>
          <a:bodyPr wrap="square" anchor="t" lIns="0" rIns="0" tIns="0" bIns="0">
            <a:spAutoFit/>
          </a:bodyPr>
          <a:lstStyle/>
          <a:p>
            <a:pPr algn="r">
              <a:lnSpc>
                <a:spcPct val="100000"/>
              </a:lnSpc>
            </a:pPr>
            <a:r>
              <a:rPr sz="975" b="0" spc="22">
                <a:solidFill>
                  <a:srgbClr val="B6B6BD"/>
                </a:solidFill>
                <a:latin typeface="Spline Sans Mono"/>
              </a:rPr>
              <a:t>21</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icon-512.png"/>
          <p:cNvPicPr>
            <a:picLocks noChangeAspect="1"/>
          </p:cNvPicPr>
          <p:nvPr/>
        </p:nvPicPr>
        <p:blipFill>
          <a:blip r:embed="rId2"/>
          <a:stretch>
            <a:fillRect/>
          </a:stretch>
        </p:blipFill>
        <p:spPr>
          <a:xfrm>
            <a:off x="685800" y="533400"/>
            <a:ext cx="419100" cy="419100"/>
          </a:xfrm>
          <a:prstGeom prst="rect">
            <a:avLst/>
          </a:prstGeom>
        </p:spPr>
      </p:pic>
      <p:sp>
        <p:nvSpPr>
          <p:cNvPr id="4" name="TextBox 3"/>
          <p:cNvSpPr txBox="1"/>
          <p:nvPr/>
        </p:nvSpPr>
        <p:spPr>
          <a:xfrm>
            <a:off x="1257300" y="628650"/>
            <a:ext cx="4762500" cy="247649"/>
          </a:xfrm>
          <a:prstGeom prst="rect">
            <a:avLst/>
          </a:prstGeom>
          <a:noFill/>
        </p:spPr>
        <p:txBody>
          <a:bodyPr wrap="square" anchor="t" lIns="0" rIns="0" tIns="0" bIns="0">
            <a:spAutoFit/>
          </a:bodyPr>
          <a:lstStyle/>
          <a:p>
            <a:pPr algn="l">
              <a:lnSpc>
                <a:spcPct val="100000"/>
              </a:lnSpc>
            </a:pPr>
            <a:r>
              <a:rPr sz="1200" b="0" spc="97">
                <a:solidFill>
                  <a:srgbClr val="FFFFFF"/>
                </a:solidFill>
                <a:latin typeface="Spline Sans Mono"/>
              </a:rPr>
              <a:t>LAZAREV CLOUD</a:t>
            </a:r>
          </a:p>
        </p:txBody>
      </p:sp>
      <p:sp>
        <p:nvSpPr>
          <p:cNvPr id="5" name="TextBox 4"/>
          <p:cNvSpPr txBox="1"/>
          <p:nvPr/>
        </p:nvSpPr>
        <p:spPr>
          <a:xfrm>
            <a:off x="685800" y="2381250"/>
            <a:ext cx="9525000" cy="1236344"/>
          </a:xfrm>
          <a:prstGeom prst="rect">
            <a:avLst/>
          </a:prstGeom>
          <a:noFill/>
        </p:spPr>
        <p:txBody>
          <a:bodyPr wrap="square" anchor="t" lIns="0" rIns="0" tIns="0" bIns="0">
            <a:spAutoFit/>
          </a:bodyPr>
          <a:lstStyle/>
          <a:p>
            <a:pPr algn="l">
              <a:lnSpc>
                <a:spcPct val="102000"/>
              </a:lnSpc>
            </a:pPr>
            <a:r>
              <a:rPr sz="4125" b="0">
                <a:solidFill>
                  <a:srgbClr val="FFFFFF"/>
                </a:solidFill>
                <a:latin typeface="Poppins"/>
              </a:rPr>
              <a:t>Lesson 5 exercise — the most important thing in the whole course</a:t>
            </a:r>
          </a:p>
        </p:txBody>
      </p:sp>
      <p:sp>
        <p:nvSpPr>
          <p:cNvPr id="6" name="TextBox 5"/>
          <p:cNvSpPr txBox="1"/>
          <p:nvPr/>
        </p:nvSpPr>
        <p:spPr>
          <a:xfrm>
            <a:off x="685800" y="3998594"/>
            <a:ext cx="266700" cy="22860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01</a:t>
            </a:r>
          </a:p>
        </p:txBody>
      </p:sp>
      <p:sp>
        <p:nvSpPr>
          <p:cNvPr id="7" name="TextBox 6"/>
          <p:cNvSpPr txBox="1"/>
          <p:nvPr/>
        </p:nvSpPr>
        <p:spPr>
          <a:xfrm>
            <a:off x="1104900" y="3960495"/>
            <a:ext cx="10001250" cy="266700"/>
          </a:xfrm>
          <a:prstGeom prst="rect">
            <a:avLst/>
          </a:prstGeom>
          <a:noFill/>
        </p:spPr>
        <p:txBody>
          <a:bodyPr wrap="square" anchor="t" lIns="0" rIns="0" tIns="0" bIns="0">
            <a:spAutoFit/>
          </a:bodyPr>
          <a:lstStyle/>
          <a:p>
            <a:pPr algn="l">
              <a:lnSpc>
                <a:spcPct val="100000"/>
              </a:lnSpc>
            </a:pPr>
            <a:r>
              <a:rPr sz="1500" b="1">
                <a:solidFill>
                  <a:srgbClr val="FFFFFF"/>
                </a:solidFill>
                <a:latin typeface="Inter"/>
              </a:rPr>
              <a:t>First steps and the settings that matter</a:t>
            </a:r>
          </a:p>
        </p:txBody>
      </p:sp>
      <p:sp>
        <p:nvSpPr>
          <p:cNvPr id="8" name="TextBox 7"/>
          <p:cNvSpPr txBox="1"/>
          <p:nvPr/>
        </p:nvSpPr>
        <p:spPr>
          <a:xfrm>
            <a:off x="685800" y="4417695"/>
            <a:ext cx="266700" cy="22860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02</a:t>
            </a:r>
          </a:p>
        </p:txBody>
      </p:sp>
      <p:sp>
        <p:nvSpPr>
          <p:cNvPr id="9" name="TextBox 8"/>
          <p:cNvSpPr txBox="1"/>
          <p:nvPr/>
        </p:nvSpPr>
        <p:spPr>
          <a:xfrm>
            <a:off x="1104900" y="4379595"/>
            <a:ext cx="10001250" cy="266700"/>
          </a:xfrm>
          <a:prstGeom prst="rect">
            <a:avLst/>
          </a:prstGeom>
          <a:noFill/>
        </p:spPr>
        <p:txBody>
          <a:bodyPr wrap="square" anchor="t" lIns="0" rIns="0" tIns="0" bIns="0">
            <a:spAutoFit/>
          </a:bodyPr>
          <a:lstStyle/>
          <a:p>
            <a:pPr algn="l">
              <a:lnSpc>
                <a:spcPct val="100000"/>
              </a:lnSpc>
            </a:pPr>
            <a:r>
              <a:rPr sz="1500" b="1">
                <a:solidFill>
                  <a:srgbClr val="FFFFFF"/>
                </a:solidFill>
                <a:latin typeface="Inter"/>
              </a:rPr>
              <a:t>How to ask properly</a:t>
            </a:r>
          </a:p>
        </p:txBody>
      </p:sp>
      <p:sp>
        <p:nvSpPr>
          <p:cNvPr id="10" name="TextBox 9"/>
          <p:cNvSpPr txBox="1"/>
          <p:nvPr/>
        </p:nvSpPr>
        <p:spPr>
          <a:xfrm>
            <a:off x="685800" y="4836795"/>
            <a:ext cx="266700" cy="22860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03</a:t>
            </a:r>
          </a:p>
        </p:txBody>
      </p:sp>
      <p:sp>
        <p:nvSpPr>
          <p:cNvPr id="11" name="TextBox 10"/>
          <p:cNvSpPr txBox="1"/>
          <p:nvPr/>
        </p:nvSpPr>
        <p:spPr>
          <a:xfrm>
            <a:off x="1104900" y="4798694"/>
            <a:ext cx="10001250" cy="266700"/>
          </a:xfrm>
          <a:prstGeom prst="rect">
            <a:avLst/>
          </a:prstGeom>
          <a:noFill/>
        </p:spPr>
        <p:txBody>
          <a:bodyPr wrap="square" anchor="t" lIns="0" rIns="0" tIns="0" bIns="0">
            <a:spAutoFit/>
          </a:bodyPr>
          <a:lstStyle/>
          <a:p>
            <a:pPr algn="l">
              <a:lnSpc>
                <a:spcPct val="100000"/>
              </a:lnSpc>
            </a:pPr>
            <a:r>
              <a:rPr sz="1500" b="1">
                <a:solidFill>
                  <a:srgbClr val="FFFFFF"/>
                </a:solidFill>
                <a:latin typeface="Inter"/>
              </a:rPr>
              <a:t>It gets things wrong with total confidence</a:t>
            </a:r>
          </a:p>
        </p:txBody>
      </p:sp>
      <p:sp>
        <p:nvSpPr>
          <p:cNvPr id="12" name="TextBox 11"/>
          <p:cNvSpPr txBox="1"/>
          <p:nvPr/>
        </p:nvSpPr>
        <p:spPr>
          <a:xfrm>
            <a:off x="685800" y="6324600"/>
            <a:ext cx="7620000" cy="228600"/>
          </a:xfrm>
          <a:prstGeom prst="rect">
            <a:avLst/>
          </a:prstGeom>
          <a:noFill/>
        </p:spPr>
        <p:txBody>
          <a:bodyPr wrap="square" anchor="t" lIns="0" rIns="0" tIns="0" bIns="0">
            <a:spAutoFit/>
          </a:bodyPr>
          <a:lstStyle/>
          <a:p>
            <a:pPr algn="l">
              <a:lnSpc>
                <a:spcPct val="100000"/>
              </a:lnSpc>
            </a:pPr>
            <a:r>
              <a:rPr sz="1275" b="0" spc="22">
                <a:solidFill>
                  <a:srgbClr val="F81A2C"/>
                </a:solidFill>
                <a:latin typeface="Spline Sans Mono"/>
              </a:rPr>
              <a:t>Latest version: ai-safety.lazarev.cloud</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81A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914400" y="914400"/>
            <a:ext cx="3810000" cy="419100"/>
          </a:xfrm>
          <a:prstGeom prst="rect">
            <a:avLst/>
          </a:prstGeom>
          <a:noFill/>
        </p:spPr>
        <p:txBody>
          <a:bodyPr wrap="square" anchor="t" lIns="0" rIns="0" tIns="0" bIns="0">
            <a:spAutoFit/>
          </a:bodyPr>
          <a:lstStyle/>
          <a:p>
            <a:pPr algn="l">
              <a:lnSpc>
                <a:spcPct val="100000"/>
              </a:lnSpc>
            </a:pPr>
            <a:r>
              <a:rPr sz="2100" b="0" spc="22">
                <a:solidFill>
                  <a:srgbClr val="FFFFFF"/>
                </a:solidFill>
                <a:latin typeface="Spline Sans Mono"/>
              </a:rPr>
              <a:t>03</a:t>
            </a:r>
          </a:p>
        </p:txBody>
      </p:sp>
      <p:sp>
        <p:nvSpPr>
          <p:cNvPr id="4" name="Rectangle 3"/>
          <p:cNvSpPr/>
          <p:nvPr/>
        </p:nvSpPr>
        <p:spPr>
          <a:xfrm>
            <a:off x="10744200" y="914400"/>
            <a:ext cx="533400" cy="5334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icon-512.png"/>
          <p:cNvPicPr>
            <a:picLocks noChangeAspect="1"/>
          </p:cNvPicPr>
          <p:nvPr/>
        </p:nvPicPr>
        <p:blipFill>
          <a:blip r:embed="rId2"/>
          <a:stretch>
            <a:fillRect/>
          </a:stretch>
        </p:blipFill>
        <p:spPr>
          <a:xfrm>
            <a:off x="10820400" y="990599"/>
            <a:ext cx="381000" cy="381000"/>
          </a:xfrm>
          <a:prstGeom prst="rect">
            <a:avLst/>
          </a:prstGeom>
        </p:spPr>
      </p:pic>
      <p:sp>
        <p:nvSpPr>
          <p:cNvPr id="6" name="TextBox 5"/>
          <p:cNvSpPr txBox="1"/>
          <p:nvPr/>
        </p:nvSpPr>
        <p:spPr>
          <a:xfrm>
            <a:off x="914400" y="2857500"/>
            <a:ext cx="5905500" cy="285750"/>
          </a:xfrm>
          <a:prstGeom prst="rect">
            <a:avLst/>
          </a:prstGeom>
          <a:noFill/>
        </p:spPr>
        <p:txBody>
          <a:bodyPr wrap="square" anchor="t" lIns="0" rIns="0" tIns="0" bIns="0">
            <a:spAutoFit/>
          </a:bodyPr>
          <a:lstStyle/>
          <a:p>
            <a:pPr algn="l">
              <a:lnSpc>
                <a:spcPct val="100000"/>
              </a:lnSpc>
            </a:pPr>
            <a:r>
              <a:rPr sz="1200" b="0" spc="75">
                <a:solidFill>
                  <a:srgbClr val="FFFFFF"/>
                </a:solidFill>
                <a:latin typeface="Spline Sans Mono"/>
              </a:rPr>
              <a:t>LESSON 1</a:t>
            </a:r>
          </a:p>
        </p:txBody>
      </p:sp>
      <p:sp>
        <p:nvSpPr>
          <p:cNvPr id="7" name="TextBox 6"/>
          <p:cNvSpPr txBox="1"/>
          <p:nvPr/>
        </p:nvSpPr>
        <p:spPr>
          <a:xfrm>
            <a:off x="914400" y="3276600"/>
            <a:ext cx="8953500" cy="1714500"/>
          </a:xfrm>
          <a:prstGeom prst="rect">
            <a:avLst/>
          </a:prstGeom>
          <a:noFill/>
        </p:spPr>
        <p:txBody>
          <a:bodyPr wrap="square" anchor="t" lIns="0" rIns="0" tIns="0" bIns="0">
            <a:spAutoFit/>
          </a:bodyPr>
          <a:lstStyle/>
          <a:p>
            <a:pPr algn="l">
              <a:lnSpc>
                <a:spcPct val="98000"/>
              </a:lnSpc>
            </a:pPr>
            <a:r>
              <a:rPr sz="5700" b="0">
                <a:solidFill>
                  <a:srgbClr val="FFFFFF"/>
                </a:solidFill>
                <a:latin typeface="Poppins"/>
              </a:rPr>
              <a:t>What an AI chat is and what it can do</a:t>
            </a:r>
          </a:p>
        </p:txBody>
      </p:sp>
      <p:sp>
        <p:nvSpPr>
          <p:cNvPr id="8" name="TextBox 7"/>
          <p:cNvSpPr txBox="1"/>
          <p:nvPr/>
        </p:nvSpPr>
        <p:spPr>
          <a:xfrm>
            <a:off x="914400" y="5143500"/>
            <a:ext cx="8572500" cy="1238250"/>
          </a:xfrm>
          <a:prstGeom prst="rect">
            <a:avLst/>
          </a:prstGeom>
          <a:noFill/>
        </p:spPr>
        <p:txBody>
          <a:bodyPr wrap="square" anchor="t" lIns="0" rIns="0" tIns="0" bIns="0">
            <a:spAutoFit/>
          </a:bodyPr>
          <a:lstStyle/>
          <a:p>
            <a:pPr algn="l">
              <a:lnSpc>
                <a:spcPct val="140000"/>
              </a:lnSpc>
            </a:pPr>
            <a:r>
              <a:rPr sz="1425" b="0">
                <a:solidFill>
                  <a:srgbClr val="FFFFFF"/>
                </a:solidFill>
                <a:latin typeface="Inter"/>
              </a:rPr>
              <a:t>The important thing here is to understand what this thing is and what it definitely isn't. Half of all beginner problems grow from exactly this.</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685800"/>
            <a:ext cx="8572500" cy="209550"/>
          </a:xfrm>
          <a:prstGeom prst="rect">
            <a:avLst/>
          </a:prstGeom>
          <a:noFill/>
        </p:spPr>
        <p:txBody>
          <a:bodyPr wrap="square" anchor="t" lIns="0" rIns="0" tIns="0" bIns="0">
            <a:spAutoFit/>
          </a:bodyPr>
          <a:lstStyle/>
          <a:p>
            <a:pPr algn="l">
              <a:lnSpc>
                <a:spcPct val="100000"/>
              </a:lnSpc>
            </a:pPr>
            <a:r>
              <a:rPr sz="1125" b="0" spc="22">
                <a:solidFill>
                  <a:srgbClr val="F81A2C"/>
                </a:solidFill>
                <a:latin typeface="Spline Sans Mono"/>
              </a:rPr>
              <a:t>// what an ai chat is and what it can do</a:t>
            </a:r>
          </a:p>
        </p:txBody>
      </p:sp>
      <p:sp>
        <p:nvSpPr>
          <p:cNvPr id="4" name="TextBox 3"/>
          <p:cNvSpPr txBox="1"/>
          <p:nvPr/>
        </p:nvSpPr>
        <p:spPr>
          <a:xfrm>
            <a:off x="685800" y="933449"/>
            <a:ext cx="10287000" cy="1333500"/>
          </a:xfrm>
          <a:prstGeom prst="rect">
            <a:avLst/>
          </a:prstGeom>
          <a:noFill/>
        </p:spPr>
        <p:txBody>
          <a:bodyPr wrap="square" anchor="t" lIns="0" rIns="0" tIns="0" bIns="0">
            <a:spAutoFit/>
          </a:bodyPr>
          <a:lstStyle/>
          <a:p>
            <a:pPr algn="l">
              <a:lnSpc>
                <a:spcPct val="104000"/>
              </a:lnSpc>
            </a:pPr>
            <a:r>
              <a:rPr sz="3900" b="0">
                <a:solidFill>
                  <a:srgbClr val="000000"/>
                </a:solidFill>
                <a:latin typeface="Poppins"/>
              </a:rPr>
              <a:t>What it does well</a:t>
            </a:r>
          </a:p>
        </p:txBody>
      </p:sp>
      <p:sp>
        <p:nvSpPr>
          <p:cNvPr id="5" name="TextBox 4"/>
          <p:cNvSpPr txBox="1"/>
          <p:nvPr/>
        </p:nvSpPr>
        <p:spPr>
          <a:xfrm>
            <a:off x="685800" y="24384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01</a:t>
            </a:r>
          </a:p>
        </p:txBody>
      </p:sp>
      <p:sp>
        <p:nvSpPr>
          <p:cNvPr id="6" name="TextBox 5"/>
          <p:cNvSpPr txBox="1"/>
          <p:nvPr/>
        </p:nvSpPr>
        <p:spPr>
          <a:xfrm>
            <a:off x="1104900" y="2381250"/>
            <a:ext cx="4724400" cy="256031"/>
          </a:xfrm>
          <a:prstGeom prst="rect">
            <a:avLst/>
          </a:prstGeom>
          <a:noFill/>
        </p:spPr>
        <p:txBody>
          <a:bodyPr wrap="square" anchor="t" lIns="0" rIns="0" tIns="0" bIns="0">
            <a:spAutoFit/>
          </a:bodyPr>
          <a:lstStyle/>
          <a:p>
            <a:pPr algn="l">
              <a:lnSpc>
                <a:spcPct val="115000"/>
              </a:lnSpc>
            </a:pPr>
            <a:r>
              <a:rPr sz="1575" b="1">
                <a:solidFill>
                  <a:srgbClr val="000000"/>
                </a:solidFill>
                <a:latin typeface="Inter"/>
              </a:rPr>
              <a:t>Explain something complicated in plain words</a:t>
            </a:r>
          </a:p>
        </p:txBody>
      </p:sp>
      <p:sp>
        <p:nvSpPr>
          <p:cNvPr id="7" name="TextBox 6"/>
          <p:cNvSpPr txBox="1"/>
          <p:nvPr/>
        </p:nvSpPr>
        <p:spPr>
          <a:xfrm>
            <a:off x="1104900" y="2675382"/>
            <a:ext cx="4724400" cy="677418"/>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"What does this bill actually say?", "Explain car insurance to me like I'm five"</a:t>
            </a:r>
          </a:p>
        </p:txBody>
      </p:sp>
      <p:sp>
        <p:nvSpPr>
          <p:cNvPr id="8" name="TextBox 7"/>
          <p:cNvSpPr txBox="1"/>
          <p:nvPr/>
        </p:nvSpPr>
        <p:spPr>
          <a:xfrm>
            <a:off x="6362700" y="24384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02</a:t>
            </a:r>
          </a:p>
        </p:txBody>
      </p:sp>
      <p:sp>
        <p:nvSpPr>
          <p:cNvPr id="9" name="TextBox 8"/>
          <p:cNvSpPr txBox="1"/>
          <p:nvPr/>
        </p:nvSpPr>
        <p:spPr>
          <a:xfrm>
            <a:off x="6781800" y="2381250"/>
            <a:ext cx="4724400"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Write a piece of text</a:t>
            </a:r>
          </a:p>
        </p:txBody>
      </p:sp>
      <p:sp>
        <p:nvSpPr>
          <p:cNvPr id="10" name="TextBox 9"/>
          <p:cNvSpPr txBox="1"/>
          <p:nvPr/>
        </p:nvSpPr>
        <p:spPr>
          <a:xfrm>
            <a:off x="6781800" y="2687574"/>
            <a:ext cx="4724400" cy="6652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A complaint to a shop, a letter to the building management, a birthday message, a note to your doctor</a:t>
            </a:r>
          </a:p>
        </p:txBody>
      </p:sp>
      <p:sp>
        <p:nvSpPr>
          <p:cNvPr id="11" name="TextBox 10"/>
          <p:cNvSpPr txBox="1"/>
          <p:nvPr/>
        </p:nvSpPr>
        <p:spPr>
          <a:xfrm>
            <a:off x="685800" y="36576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03</a:t>
            </a:r>
          </a:p>
        </p:txBody>
      </p:sp>
      <p:sp>
        <p:nvSpPr>
          <p:cNvPr id="12" name="TextBox 11"/>
          <p:cNvSpPr txBox="1"/>
          <p:nvPr/>
        </p:nvSpPr>
        <p:spPr>
          <a:xfrm>
            <a:off x="1104900" y="3600450"/>
            <a:ext cx="4724400"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Shorten something long</a:t>
            </a:r>
          </a:p>
        </p:txBody>
      </p:sp>
      <p:sp>
        <p:nvSpPr>
          <p:cNvPr id="13" name="TextBox 12"/>
          <p:cNvSpPr txBox="1"/>
          <p:nvPr/>
        </p:nvSpPr>
        <p:spPr>
          <a:xfrm>
            <a:off x="1104900" y="3906774"/>
            <a:ext cx="4724400" cy="6652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A 20-page contract into half a page of what matters</a:t>
            </a:r>
          </a:p>
        </p:txBody>
      </p:sp>
      <p:sp>
        <p:nvSpPr>
          <p:cNvPr id="14" name="TextBox 13"/>
          <p:cNvSpPr txBox="1"/>
          <p:nvPr/>
        </p:nvSpPr>
        <p:spPr>
          <a:xfrm>
            <a:off x="6362700" y="36576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04</a:t>
            </a:r>
          </a:p>
        </p:txBody>
      </p:sp>
      <p:sp>
        <p:nvSpPr>
          <p:cNvPr id="15" name="TextBox 14"/>
          <p:cNvSpPr txBox="1"/>
          <p:nvPr/>
        </p:nvSpPr>
        <p:spPr>
          <a:xfrm>
            <a:off x="6781800" y="3600450"/>
            <a:ext cx="4724400"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Translate</a:t>
            </a:r>
          </a:p>
        </p:txBody>
      </p:sp>
      <p:sp>
        <p:nvSpPr>
          <p:cNvPr id="16" name="TextBox 15"/>
          <p:cNvSpPr txBox="1"/>
          <p:nvPr/>
        </p:nvSpPr>
        <p:spPr>
          <a:xfrm>
            <a:off x="6781800" y="3906774"/>
            <a:ext cx="4724400" cy="6652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A letter in another language, an appliance manual, a menu abroad</a:t>
            </a:r>
          </a:p>
        </p:txBody>
      </p:sp>
      <p:sp>
        <p:nvSpPr>
          <p:cNvPr id="17" name="TextBox 16"/>
          <p:cNvSpPr txBox="1"/>
          <p:nvPr/>
        </p:nvSpPr>
        <p:spPr>
          <a:xfrm>
            <a:off x="685800" y="48768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05</a:t>
            </a:r>
          </a:p>
        </p:txBody>
      </p:sp>
      <p:sp>
        <p:nvSpPr>
          <p:cNvPr id="18" name="TextBox 17"/>
          <p:cNvSpPr txBox="1"/>
          <p:nvPr/>
        </p:nvSpPr>
        <p:spPr>
          <a:xfrm>
            <a:off x="1104900" y="4819650"/>
            <a:ext cx="4724400"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Make sense of a photo</a:t>
            </a:r>
          </a:p>
        </p:txBody>
      </p:sp>
      <p:sp>
        <p:nvSpPr>
          <p:cNvPr id="19" name="TextBox 18"/>
          <p:cNvSpPr txBox="1"/>
          <p:nvPr/>
        </p:nvSpPr>
        <p:spPr>
          <a:xfrm>
            <a:off x="1104900" y="5125974"/>
            <a:ext cx="4724400" cy="6652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Photograph a medicine leaflet or a washing machine panel, then ask about it</a:t>
            </a:r>
          </a:p>
        </p:txBody>
      </p:sp>
      <p:sp>
        <p:nvSpPr>
          <p:cNvPr id="20" name="TextBox 19"/>
          <p:cNvSpPr txBox="1"/>
          <p:nvPr/>
        </p:nvSpPr>
        <p:spPr>
          <a:xfrm>
            <a:off x="6362700" y="48768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06</a:t>
            </a:r>
          </a:p>
        </p:txBody>
      </p:sp>
      <p:sp>
        <p:nvSpPr>
          <p:cNvPr id="21" name="TextBox 20"/>
          <p:cNvSpPr txBox="1"/>
          <p:nvPr/>
        </p:nvSpPr>
        <p:spPr>
          <a:xfrm>
            <a:off x="6781800" y="4819650"/>
            <a:ext cx="4724400"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Help you choose and compare</a:t>
            </a:r>
          </a:p>
        </p:txBody>
      </p:sp>
      <p:sp>
        <p:nvSpPr>
          <p:cNvPr id="22" name="TextBox 21"/>
          <p:cNvSpPr txBox="1"/>
          <p:nvPr/>
        </p:nvSpPr>
        <p:spPr>
          <a:xfrm>
            <a:off x="6781800" y="5125974"/>
            <a:ext cx="4724400" cy="6652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Three fridge options in a table with pros and cons</a:t>
            </a:r>
          </a:p>
        </p:txBody>
      </p:sp>
      <p:pic>
        <p:nvPicPr>
          <p:cNvPr id="23" name="Picture 22" descr="icon-512.png"/>
          <p:cNvPicPr>
            <a:picLocks noChangeAspect="1"/>
          </p:cNvPicPr>
          <p:nvPr/>
        </p:nvPicPr>
        <p:blipFill>
          <a:blip r:embed="rId2"/>
          <a:stretch>
            <a:fillRect/>
          </a:stretch>
        </p:blipFill>
        <p:spPr>
          <a:xfrm>
            <a:off x="685800" y="6267450"/>
            <a:ext cx="266700" cy="266700"/>
          </a:xfrm>
          <a:prstGeom prst="rect">
            <a:avLst/>
          </a:prstGeom>
        </p:spPr>
      </p:pic>
      <p:sp>
        <p:nvSpPr>
          <p:cNvPr id="24" name="TextBox 23"/>
          <p:cNvSpPr txBox="1"/>
          <p:nvPr/>
        </p:nvSpPr>
        <p:spPr>
          <a:xfrm>
            <a:off x="1066800" y="6324600"/>
            <a:ext cx="3810000" cy="228600"/>
          </a:xfrm>
          <a:prstGeom prst="rect">
            <a:avLst/>
          </a:prstGeom>
          <a:noFill/>
        </p:spPr>
        <p:txBody>
          <a:bodyPr wrap="square" anchor="t" lIns="0" rIns="0" tIns="0" bIns="0">
            <a:spAutoFit/>
          </a:bodyPr>
          <a:lstStyle/>
          <a:p>
            <a:pPr algn="l">
              <a:lnSpc>
                <a:spcPct val="100000"/>
              </a:lnSpc>
            </a:pPr>
            <a:r>
              <a:rPr sz="975" b="0" spc="22">
                <a:solidFill>
                  <a:srgbClr val="5B5B63"/>
                </a:solidFill>
                <a:latin typeface="Spline Sans Mono"/>
              </a:rPr>
              <a:t>ai-safety.lazarev.cloud</a:t>
            </a:r>
          </a:p>
        </p:txBody>
      </p:sp>
      <p:sp>
        <p:nvSpPr>
          <p:cNvPr id="25" name="TextBox 24"/>
          <p:cNvSpPr txBox="1"/>
          <p:nvPr/>
        </p:nvSpPr>
        <p:spPr>
          <a:xfrm>
            <a:off x="10934700" y="6324600"/>
            <a:ext cx="571500" cy="228600"/>
          </a:xfrm>
          <a:prstGeom prst="rect">
            <a:avLst/>
          </a:prstGeom>
          <a:noFill/>
        </p:spPr>
        <p:txBody>
          <a:bodyPr wrap="square" anchor="t" lIns="0" rIns="0" tIns="0" bIns="0">
            <a:spAutoFit/>
          </a:bodyPr>
          <a:lstStyle/>
          <a:p>
            <a:pPr algn="r">
              <a:lnSpc>
                <a:spcPct val="100000"/>
              </a:lnSpc>
            </a:pPr>
            <a:r>
              <a:rPr sz="975" b="0" spc="22">
                <a:solidFill>
                  <a:srgbClr val="B6B6BD"/>
                </a:solidFill>
                <a:latin typeface="Spline Sans Mono"/>
              </a:rPr>
              <a:t>04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762000"/>
            <a:ext cx="609600" cy="38100"/>
          </a:xfrm>
          <a:prstGeom prst="rect">
            <a:avLst/>
          </a:prstGeom>
          <a:solidFill>
            <a:srgbClr val="F81A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704850"/>
            <a:ext cx="8572500" cy="209550"/>
          </a:xfrm>
          <a:prstGeom prst="rect">
            <a:avLst/>
          </a:prstGeom>
          <a:noFill/>
        </p:spPr>
        <p:txBody>
          <a:bodyPr wrap="square" anchor="t" lIns="0" rIns="0" tIns="0" bIns="0">
            <a:spAutoFit/>
          </a:bodyPr>
          <a:lstStyle/>
          <a:p>
            <a:pPr algn="l">
              <a:lnSpc>
                <a:spcPct val="100000"/>
              </a:lnSpc>
            </a:pPr>
            <a:r>
              <a:rPr sz="1125" b="0" spc="22">
                <a:solidFill>
                  <a:srgbClr val="F81A2C"/>
                </a:solidFill>
                <a:latin typeface="Spline Sans Mono"/>
              </a:rPr>
              <a:t>// what an ai chat is and what it can do</a:t>
            </a:r>
          </a:p>
        </p:txBody>
      </p:sp>
      <p:sp>
        <p:nvSpPr>
          <p:cNvPr id="5" name="TextBox 4"/>
          <p:cNvSpPr txBox="1"/>
          <p:nvPr/>
        </p:nvSpPr>
        <p:spPr>
          <a:xfrm>
            <a:off x="685800" y="971550"/>
            <a:ext cx="10287000" cy="1333500"/>
          </a:xfrm>
          <a:prstGeom prst="rect">
            <a:avLst/>
          </a:prstGeom>
          <a:noFill/>
        </p:spPr>
        <p:txBody>
          <a:bodyPr wrap="square" anchor="t" lIns="0" rIns="0" tIns="0" bIns="0">
            <a:spAutoFit/>
          </a:bodyPr>
          <a:lstStyle/>
          <a:p>
            <a:pPr algn="l">
              <a:lnSpc>
                <a:spcPct val="104000"/>
              </a:lnSpc>
            </a:pPr>
            <a:r>
              <a:rPr sz="3300" b="0">
                <a:solidFill>
                  <a:srgbClr val="000000"/>
                </a:solidFill>
                <a:latin typeface="Poppins"/>
              </a:rPr>
              <a:t>Not suitable for</a:t>
            </a:r>
          </a:p>
        </p:txBody>
      </p:sp>
      <p:sp>
        <p:nvSpPr>
          <p:cNvPr id="6" name="TextBox 5"/>
          <p:cNvSpPr txBox="1"/>
          <p:nvPr/>
        </p:nvSpPr>
        <p:spPr>
          <a:xfrm>
            <a:off x="685800" y="2400300"/>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7" name="TextBox 6"/>
          <p:cNvSpPr txBox="1"/>
          <p:nvPr/>
        </p:nvSpPr>
        <p:spPr>
          <a:xfrm>
            <a:off x="1009650" y="2381250"/>
            <a:ext cx="10287000" cy="310514"/>
          </a:xfrm>
          <a:prstGeom prst="rect">
            <a:avLst/>
          </a:prstGeom>
          <a:noFill/>
        </p:spPr>
        <p:txBody>
          <a:bodyPr wrap="square" anchor="t" lIns="0" rIns="0" tIns="0" bIns="0">
            <a:spAutoFit/>
          </a:bodyPr>
          <a:lstStyle/>
          <a:p>
            <a:pPr algn="l">
              <a:lnSpc>
                <a:spcPct val="140000"/>
              </a:lnSpc>
            </a:pPr>
            <a:r>
              <a:rPr sz="1425" b="0">
                <a:solidFill>
                  <a:srgbClr val="000000"/>
                </a:solidFill>
                <a:latin typeface="Inter"/>
              </a:rPr>
              <a:t>Exact numbers, dates, prices, laws, statistics — this is where it gets things wrong most often. Always check.</a:t>
            </a:r>
          </a:p>
        </p:txBody>
      </p:sp>
      <p:sp>
        <p:nvSpPr>
          <p:cNvPr id="8" name="TextBox 7"/>
          <p:cNvSpPr txBox="1"/>
          <p:nvPr/>
        </p:nvSpPr>
        <p:spPr>
          <a:xfrm>
            <a:off x="685800" y="2825115"/>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9" name="TextBox 8"/>
          <p:cNvSpPr txBox="1"/>
          <p:nvPr/>
        </p:nvSpPr>
        <p:spPr>
          <a:xfrm>
            <a:off x="1009650" y="2806065"/>
            <a:ext cx="10287000" cy="510539"/>
          </a:xfrm>
          <a:prstGeom prst="rect">
            <a:avLst/>
          </a:prstGeom>
          <a:noFill/>
        </p:spPr>
        <p:txBody>
          <a:bodyPr wrap="square" anchor="t" lIns="0" rIns="0" tIns="0" bIns="0">
            <a:spAutoFit/>
          </a:bodyPr>
          <a:lstStyle/>
          <a:p>
            <a:pPr algn="l">
              <a:lnSpc>
                <a:spcPct val="140000"/>
              </a:lnSpc>
            </a:pPr>
            <a:r>
              <a:rPr sz="1275" b="0">
                <a:solidFill>
                  <a:srgbClr val="000000"/>
                </a:solidFill>
                <a:latin typeface="Inter"/>
              </a:rPr>
              <a:t>Diagnosis and medicine doses. The American Medical Association puts it plainly: an AI chatbot is not a replacement for your doctor and is not for emergencies. Asking what a term on a test result means — fine. Asking what I should take — no.</a:t>
            </a:r>
          </a:p>
        </p:txBody>
      </p:sp>
      <p:sp>
        <p:nvSpPr>
          <p:cNvPr id="10" name="TextBox 9"/>
          <p:cNvSpPr txBox="1"/>
          <p:nvPr/>
        </p:nvSpPr>
        <p:spPr>
          <a:xfrm>
            <a:off x="685800" y="3449955"/>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11" name="TextBox 10"/>
          <p:cNvSpPr txBox="1"/>
          <p:nvPr/>
        </p:nvSpPr>
        <p:spPr>
          <a:xfrm>
            <a:off x="1009650" y="3430905"/>
            <a:ext cx="10287000" cy="310514"/>
          </a:xfrm>
          <a:prstGeom prst="rect">
            <a:avLst/>
          </a:prstGeom>
          <a:noFill/>
        </p:spPr>
        <p:txBody>
          <a:bodyPr wrap="square" anchor="t" lIns="0" rIns="0" tIns="0" bIns="0">
            <a:spAutoFit/>
          </a:bodyPr>
          <a:lstStyle/>
          <a:p>
            <a:pPr algn="l">
              <a:lnSpc>
                <a:spcPct val="140000"/>
              </a:lnSpc>
            </a:pPr>
            <a:r>
              <a:rPr sz="1425" b="0">
                <a:solidFill>
                  <a:srgbClr val="000000"/>
                </a:solidFill>
                <a:latin typeface="Inter"/>
              </a:rPr>
              <a:t>Legal and financial decisions. Understanding a contract, yes. Acting on the AI's advice without a lawyer, no.</a:t>
            </a:r>
          </a:p>
        </p:txBody>
      </p:sp>
      <p:sp>
        <p:nvSpPr>
          <p:cNvPr id="12" name="TextBox 11"/>
          <p:cNvSpPr txBox="1"/>
          <p:nvPr/>
        </p:nvSpPr>
        <p:spPr>
          <a:xfrm>
            <a:off x="685800" y="3874770"/>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13" name="TextBox 12"/>
          <p:cNvSpPr txBox="1"/>
          <p:nvPr/>
        </p:nvSpPr>
        <p:spPr>
          <a:xfrm>
            <a:off x="1009650" y="3855720"/>
            <a:ext cx="10287000" cy="337184"/>
          </a:xfrm>
          <a:prstGeom prst="rect">
            <a:avLst/>
          </a:prstGeom>
          <a:noFill/>
        </p:spPr>
        <p:txBody>
          <a:bodyPr wrap="square" anchor="t" lIns="0" rIns="0" tIns="0" bIns="0">
            <a:spAutoFit/>
          </a:bodyPr>
          <a:lstStyle/>
          <a:p>
            <a:pPr algn="l">
              <a:lnSpc>
                <a:spcPct val="140000"/>
              </a:lnSpc>
            </a:pPr>
            <a:r>
              <a:rPr sz="1575" b="0">
                <a:solidFill>
                  <a:srgbClr val="000000"/>
                </a:solidFill>
                <a:latin typeface="Inter"/>
              </a:rPr>
              <a:t>Recent news — unless web search is switched on (more on that in lesson 4).</a:t>
            </a:r>
          </a:p>
        </p:txBody>
      </p:sp>
      <p:sp>
        <p:nvSpPr>
          <p:cNvPr id="14" name="TextBox 13"/>
          <p:cNvSpPr txBox="1"/>
          <p:nvPr/>
        </p:nvSpPr>
        <p:spPr>
          <a:xfrm>
            <a:off x="685800" y="4326255"/>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15" name="TextBox 14"/>
          <p:cNvSpPr txBox="1"/>
          <p:nvPr/>
        </p:nvSpPr>
        <p:spPr>
          <a:xfrm>
            <a:off x="1009650" y="4307205"/>
            <a:ext cx="10287000" cy="337184"/>
          </a:xfrm>
          <a:prstGeom prst="rect">
            <a:avLst/>
          </a:prstGeom>
          <a:noFill/>
        </p:spPr>
        <p:txBody>
          <a:bodyPr wrap="square" anchor="t" lIns="0" rIns="0" tIns="0" bIns="0">
            <a:spAutoFit/>
          </a:bodyPr>
          <a:lstStyle/>
          <a:p>
            <a:pPr algn="l">
              <a:lnSpc>
                <a:spcPct val="140000"/>
              </a:lnSpc>
            </a:pPr>
            <a:r>
              <a:rPr sz="1575" b="0">
                <a:solidFill>
                  <a:srgbClr val="000000"/>
                </a:solidFill>
                <a:latin typeface="Inter"/>
              </a:rPr>
              <a:t>Replacing real human company. There's an honest section about that at the end of lesson 4.</a:t>
            </a:r>
          </a:p>
        </p:txBody>
      </p:sp>
      <p:pic>
        <p:nvPicPr>
          <p:cNvPr id="16" name="Picture 15" descr="icon-512.png"/>
          <p:cNvPicPr>
            <a:picLocks noChangeAspect="1"/>
          </p:cNvPicPr>
          <p:nvPr/>
        </p:nvPicPr>
        <p:blipFill>
          <a:blip r:embed="rId2"/>
          <a:stretch>
            <a:fillRect/>
          </a:stretch>
        </p:blipFill>
        <p:spPr>
          <a:xfrm>
            <a:off x="685800" y="6267450"/>
            <a:ext cx="266700" cy="266700"/>
          </a:xfrm>
          <a:prstGeom prst="rect">
            <a:avLst/>
          </a:prstGeom>
        </p:spPr>
      </p:pic>
      <p:sp>
        <p:nvSpPr>
          <p:cNvPr id="17" name="TextBox 16"/>
          <p:cNvSpPr txBox="1"/>
          <p:nvPr/>
        </p:nvSpPr>
        <p:spPr>
          <a:xfrm>
            <a:off x="1066800" y="6324600"/>
            <a:ext cx="3810000" cy="228600"/>
          </a:xfrm>
          <a:prstGeom prst="rect">
            <a:avLst/>
          </a:prstGeom>
          <a:noFill/>
        </p:spPr>
        <p:txBody>
          <a:bodyPr wrap="square" anchor="t" lIns="0" rIns="0" tIns="0" bIns="0">
            <a:spAutoFit/>
          </a:bodyPr>
          <a:lstStyle/>
          <a:p>
            <a:pPr algn="l">
              <a:lnSpc>
                <a:spcPct val="100000"/>
              </a:lnSpc>
            </a:pPr>
            <a:r>
              <a:rPr sz="975" b="0" spc="22">
                <a:solidFill>
                  <a:srgbClr val="5B5B63"/>
                </a:solidFill>
                <a:latin typeface="Spline Sans Mono"/>
              </a:rPr>
              <a:t>ai-safety.lazarev.cloud</a:t>
            </a:r>
          </a:p>
        </p:txBody>
      </p:sp>
      <p:sp>
        <p:nvSpPr>
          <p:cNvPr id="18" name="TextBox 17"/>
          <p:cNvSpPr txBox="1"/>
          <p:nvPr/>
        </p:nvSpPr>
        <p:spPr>
          <a:xfrm>
            <a:off x="10934700" y="6324600"/>
            <a:ext cx="571500" cy="228600"/>
          </a:xfrm>
          <a:prstGeom prst="rect">
            <a:avLst/>
          </a:prstGeom>
          <a:noFill/>
        </p:spPr>
        <p:txBody>
          <a:bodyPr wrap="square" anchor="t" lIns="0" rIns="0" tIns="0" bIns="0">
            <a:spAutoFit/>
          </a:bodyPr>
          <a:lstStyle/>
          <a:p>
            <a:pPr algn="r">
              <a:lnSpc>
                <a:spcPct val="100000"/>
              </a:lnSpc>
            </a:pPr>
            <a:r>
              <a:rPr sz="975" b="0" spc="22">
                <a:solidFill>
                  <a:srgbClr val="B6B6BD"/>
                </a:solidFill>
                <a:latin typeface="Spline Sans Mono"/>
              </a:rPr>
              <a:t>05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81A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914400" y="914400"/>
            <a:ext cx="3810000" cy="419100"/>
          </a:xfrm>
          <a:prstGeom prst="rect">
            <a:avLst/>
          </a:prstGeom>
          <a:noFill/>
        </p:spPr>
        <p:txBody>
          <a:bodyPr wrap="square" anchor="t" lIns="0" rIns="0" tIns="0" bIns="0">
            <a:spAutoFit/>
          </a:bodyPr>
          <a:lstStyle/>
          <a:p>
            <a:pPr algn="l">
              <a:lnSpc>
                <a:spcPct val="100000"/>
              </a:lnSpc>
            </a:pPr>
            <a:r>
              <a:rPr sz="2100" b="0" spc="22">
                <a:solidFill>
                  <a:srgbClr val="FFFFFF"/>
                </a:solidFill>
                <a:latin typeface="Spline Sans Mono"/>
              </a:rPr>
              <a:t>06</a:t>
            </a:r>
          </a:p>
        </p:txBody>
      </p:sp>
      <p:sp>
        <p:nvSpPr>
          <p:cNvPr id="4" name="Rectangle 3"/>
          <p:cNvSpPr/>
          <p:nvPr/>
        </p:nvSpPr>
        <p:spPr>
          <a:xfrm>
            <a:off x="10744200" y="914400"/>
            <a:ext cx="533400" cy="5334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icon-512.png"/>
          <p:cNvPicPr>
            <a:picLocks noChangeAspect="1"/>
          </p:cNvPicPr>
          <p:nvPr/>
        </p:nvPicPr>
        <p:blipFill>
          <a:blip r:embed="rId2"/>
          <a:stretch>
            <a:fillRect/>
          </a:stretch>
        </p:blipFill>
        <p:spPr>
          <a:xfrm>
            <a:off x="10820400" y="990599"/>
            <a:ext cx="381000" cy="381000"/>
          </a:xfrm>
          <a:prstGeom prst="rect">
            <a:avLst/>
          </a:prstGeom>
        </p:spPr>
      </p:pic>
      <p:sp>
        <p:nvSpPr>
          <p:cNvPr id="6" name="TextBox 5"/>
          <p:cNvSpPr txBox="1"/>
          <p:nvPr/>
        </p:nvSpPr>
        <p:spPr>
          <a:xfrm>
            <a:off x="914400" y="2857500"/>
            <a:ext cx="5905500" cy="285750"/>
          </a:xfrm>
          <a:prstGeom prst="rect">
            <a:avLst/>
          </a:prstGeom>
          <a:noFill/>
        </p:spPr>
        <p:txBody>
          <a:bodyPr wrap="square" anchor="t" lIns="0" rIns="0" tIns="0" bIns="0">
            <a:spAutoFit/>
          </a:bodyPr>
          <a:lstStyle/>
          <a:p>
            <a:pPr algn="l">
              <a:lnSpc>
                <a:spcPct val="100000"/>
              </a:lnSpc>
            </a:pPr>
            <a:r>
              <a:rPr sz="1200" b="0" spc="75">
                <a:solidFill>
                  <a:srgbClr val="FFFFFF"/>
                </a:solidFill>
                <a:latin typeface="Spline Sans Mono"/>
              </a:rPr>
              <a:t>LESSON 2</a:t>
            </a:r>
          </a:p>
        </p:txBody>
      </p:sp>
      <p:sp>
        <p:nvSpPr>
          <p:cNvPr id="7" name="TextBox 6"/>
          <p:cNvSpPr txBox="1"/>
          <p:nvPr/>
        </p:nvSpPr>
        <p:spPr>
          <a:xfrm>
            <a:off x="914400" y="3276600"/>
            <a:ext cx="8953500" cy="1714500"/>
          </a:xfrm>
          <a:prstGeom prst="rect">
            <a:avLst/>
          </a:prstGeom>
          <a:noFill/>
        </p:spPr>
        <p:txBody>
          <a:bodyPr wrap="square" anchor="t" lIns="0" rIns="0" tIns="0" bIns="0">
            <a:spAutoFit/>
          </a:bodyPr>
          <a:lstStyle/>
          <a:p>
            <a:pPr algn="l">
              <a:lnSpc>
                <a:spcPct val="98000"/>
              </a:lnSpc>
            </a:pPr>
            <a:r>
              <a:rPr sz="5700" b="0">
                <a:solidFill>
                  <a:srgbClr val="FFFFFF"/>
                </a:solidFill>
                <a:latin typeface="Poppins"/>
              </a:rPr>
              <a:t>First steps and the settings that matter</a:t>
            </a:r>
          </a:p>
        </p:txBody>
      </p:sp>
      <p:sp>
        <p:nvSpPr>
          <p:cNvPr id="8" name="TextBox 7"/>
          <p:cNvSpPr txBox="1"/>
          <p:nvPr/>
        </p:nvSpPr>
        <p:spPr>
          <a:xfrm>
            <a:off x="914400" y="5143500"/>
            <a:ext cx="8572500" cy="1238250"/>
          </a:xfrm>
          <a:prstGeom prst="rect">
            <a:avLst/>
          </a:prstGeom>
          <a:noFill/>
        </p:spPr>
        <p:txBody>
          <a:bodyPr wrap="square" anchor="t" lIns="0" rIns="0" tIns="0" bIns="0">
            <a:spAutoFit/>
          </a:bodyPr>
          <a:lstStyle/>
          <a:p>
            <a:pPr algn="l">
              <a:lnSpc>
                <a:spcPct val="140000"/>
              </a:lnSpc>
            </a:pPr>
            <a:r>
              <a:rPr sz="1425" b="0">
                <a:solidFill>
                  <a:srgbClr val="FFFFFF"/>
                </a:solidFill>
                <a:latin typeface="Inter"/>
              </a:rPr>
              <a:t>Signing up takes three minutes. The settings take another five. Those five minutes are worth it: they decide what happens to your conversations afterwards.</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685800"/>
            <a:ext cx="8572500" cy="209550"/>
          </a:xfrm>
          <a:prstGeom prst="rect">
            <a:avLst/>
          </a:prstGeom>
          <a:noFill/>
        </p:spPr>
        <p:txBody>
          <a:bodyPr wrap="square" anchor="t" lIns="0" rIns="0" tIns="0" bIns="0">
            <a:spAutoFit/>
          </a:bodyPr>
          <a:lstStyle/>
          <a:p>
            <a:pPr algn="l">
              <a:lnSpc>
                <a:spcPct val="100000"/>
              </a:lnSpc>
            </a:pPr>
            <a:r>
              <a:rPr sz="1125" b="0" spc="22">
                <a:solidFill>
                  <a:srgbClr val="F81A2C"/>
                </a:solidFill>
                <a:latin typeface="Spline Sans Mono"/>
              </a:rPr>
              <a:t>// first steps and the settings that matter</a:t>
            </a:r>
          </a:p>
        </p:txBody>
      </p:sp>
      <p:sp>
        <p:nvSpPr>
          <p:cNvPr id="4" name="TextBox 3"/>
          <p:cNvSpPr txBox="1"/>
          <p:nvPr/>
        </p:nvSpPr>
        <p:spPr>
          <a:xfrm>
            <a:off x="685800" y="933449"/>
            <a:ext cx="10287000" cy="1333500"/>
          </a:xfrm>
          <a:prstGeom prst="rect">
            <a:avLst/>
          </a:prstGeom>
          <a:noFill/>
        </p:spPr>
        <p:txBody>
          <a:bodyPr wrap="square" anchor="t" lIns="0" rIns="0" tIns="0" bIns="0">
            <a:spAutoFit/>
          </a:bodyPr>
          <a:lstStyle/>
          <a:p>
            <a:pPr algn="l">
              <a:lnSpc>
                <a:spcPct val="104000"/>
              </a:lnSpc>
            </a:pPr>
            <a:r>
              <a:rPr sz="3600" b="0">
                <a:solidFill>
                  <a:srgbClr val="000000"/>
                </a:solidFill>
                <a:latin typeface="Poppins"/>
              </a:rPr>
              <a:t>Step 3. Five settings worth checking right away</a:t>
            </a:r>
          </a:p>
        </p:txBody>
      </p:sp>
      <p:sp>
        <p:nvSpPr>
          <p:cNvPr id="5" name="TextBox 4"/>
          <p:cNvSpPr txBox="1"/>
          <p:nvPr/>
        </p:nvSpPr>
        <p:spPr>
          <a:xfrm>
            <a:off x="685800" y="24384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01</a:t>
            </a:r>
          </a:p>
        </p:txBody>
      </p:sp>
      <p:sp>
        <p:nvSpPr>
          <p:cNvPr id="6" name="TextBox 5"/>
          <p:cNvSpPr txBox="1"/>
          <p:nvPr/>
        </p:nvSpPr>
        <p:spPr>
          <a:xfrm>
            <a:off x="1104900" y="2381250"/>
            <a:ext cx="4724400"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ChatGPT</a:t>
            </a:r>
          </a:p>
        </p:txBody>
      </p:sp>
      <p:sp>
        <p:nvSpPr>
          <p:cNvPr id="7" name="TextBox 6"/>
          <p:cNvSpPr txBox="1"/>
          <p:nvPr/>
        </p:nvSpPr>
        <p:spPr>
          <a:xfrm>
            <a:off x="1104900" y="2687574"/>
            <a:ext cx="4724400" cy="8176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Profile icon → Settings → Data controls → turn off Improve the model for everyone . On the phone: side menu → profile icon → Data Controls.</a:t>
            </a:r>
          </a:p>
        </p:txBody>
      </p:sp>
      <p:sp>
        <p:nvSpPr>
          <p:cNvPr id="8" name="TextBox 7"/>
          <p:cNvSpPr txBox="1"/>
          <p:nvPr/>
        </p:nvSpPr>
        <p:spPr>
          <a:xfrm>
            <a:off x="6362700" y="24384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02</a:t>
            </a:r>
          </a:p>
        </p:txBody>
      </p:sp>
      <p:sp>
        <p:nvSpPr>
          <p:cNvPr id="9" name="TextBox 8"/>
          <p:cNvSpPr txBox="1"/>
          <p:nvPr/>
        </p:nvSpPr>
        <p:spPr>
          <a:xfrm>
            <a:off x="6781800" y="2381250"/>
            <a:ext cx="4724400"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Claude</a:t>
            </a:r>
          </a:p>
        </p:txBody>
      </p:sp>
      <p:sp>
        <p:nvSpPr>
          <p:cNvPr id="10" name="TextBox 9"/>
          <p:cNvSpPr txBox="1"/>
          <p:nvPr/>
        </p:nvSpPr>
        <p:spPr>
          <a:xfrm>
            <a:off x="6781800" y="2687574"/>
            <a:ext cx="4724400" cy="817626"/>
          </a:xfrm>
          <a:prstGeom prst="rect">
            <a:avLst/>
          </a:prstGeom>
          <a:noFill/>
        </p:spPr>
        <p:txBody>
          <a:bodyPr wrap="square" anchor="t" lIns="0" rIns="0" tIns="0" bIns="0">
            <a:spAutoFit/>
          </a:bodyPr>
          <a:lstStyle/>
          <a:p>
            <a:pPr algn="l">
              <a:lnSpc>
                <a:spcPct val="145000"/>
              </a:lnSpc>
            </a:pPr>
            <a:r>
              <a:rPr sz="1200" b="0">
                <a:solidFill>
                  <a:srgbClr val="5B5B63"/>
                </a:solidFill>
                <a:latin typeface="Inter"/>
              </a:rPr>
              <a:t>Settings → Privacy → Help Improve our AI models → turn off. Direct link: claude.ai/settings/data-privacy-controls</a:t>
            </a:r>
          </a:p>
        </p:txBody>
      </p:sp>
      <p:sp>
        <p:nvSpPr>
          <p:cNvPr id="11" name="TextBox 10"/>
          <p:cNvSpPr txBox="1"/>
          <p:nvPr/>
        </p:nvSpPr>
        <p:spPr>
          <a:xfrm>
            <a:off x="685800" y="3810000"/>
            <a:ext cx="266700" cy="209550"/>
          </a:xfrm>
          <a:prstGeom prst="rect">
            <a:avLst/>
          </a:prstGeom>
          <a:noFill/>
        </p:spPr>
        <p:txBody>
          <a:bodyPr wrap="square" anchor="t" lIns="0" rIns="0" tIns="0" bIns="0">
            <a:spAutoFit/>
          </a:bodyPr>
          <a:lstStyle/>
          <a:p>
            <a:pPr algn="l">
              <a:lnSpc>
                <a:spcPct val="100000"/>
              </a:lnSpc>
            </a:pPr>
            <a:r>
              <a:rPr sz="1050" b="0" spc="22">
                <a:solidFill>
                  <a:srgbClr val="F81A2C"/>
                </a:solidFill>
                <a:latin typeface="Spline Sans Mono"/>
              </a:rPr>
              <a:t>03</a:t>
            </a:r>
          </a:p>
        </p:txBody>
      </p:sp>
      <p:sp>
        <p:nvSpPr>
          <p:cNvPr id="12" name="TextBox 11"/>
          <p:cNvSpPr txBox="1"/>
          <p:nvPr/>
        </p:nvSpPr>
        <p:spPr>
          <a:xfrm>
            <a:off x="1104900" y="3752850"/>
            <a:ext cx="4724400" cy="268224"/>
          </a:xfrm>
          <a:prstGeom prst="rect">
            <a:avLst/>
          </a:prstGeom>
          <a:noFill/>
        </p:spPr>
        <p:txBody>
          <a:bodyPr wrap="square" anchor="t" lIns="0" rIns="0" tIns="0" bIns="0">
            <a:spAutoFit/>
          </a:bodyPr>
          <a:lstStyle/>
          <a:p>
            <a:pPr algn="l">
              <a:lnSpc>
                <a:spcPct val="115000"/>
              </a:lnSpc>
            </a:pPr>
            <a:r>
              <a:rPr sz="1650" b="1">
                <a:solidFill>
                  <a:srgbClr val="000000"/>
                </a:solidFill>
                <a:latin typeface="Inter"/>
              </a:rPr>
              <a:t>Gemini</a:t>
            </a:r>
          </a:p>
        </p:txBody>
      </p:sp>
      <p:sp>
        <p:nvSpPr>
          <p:cNvPr id="13" name="TextBox 12"/>
          <p:cNvSpPr txBox="1"/>
          <p:nvPr/>
        </p:nvSpPr>
        <p:spPr>
          <a:xfrm>
            <a:off x="1104900" y="4059174"/>
            <a:ext cx="4724400" cy="817626"/>
          </a:xfrm>
          <a:prstGeom prst="rect">
            <a:avLst/>
          </a:prstGeom>
          <a:noFill/>
        </p:spPr>
        <p:txBody>
          <a:bodyPr wrap="square" anchor="t" lIns="0" rIns="0" tIns="0" bIns="0">
            <a:spAutoFit/>
          </a:bodyPr>
          <a:lstStyle/>
          <a:p>
            <a:pPr algn="l">
              <a:lnSpc>
                <a:spcPct val="145000"/>
              </a:lnSpc>
            </a:pPr>
            <a:r>
              <a:rPr sz="1125" b="0">
                <a:solidFill>
                  <a:srgbClr val="5B5B63"/>
                </a:solidFill>
                <a:latin typeface="Inter"/>
              </a:rPr>
              <a:t>On a computer: Settings &amp; help → Activity → click "On" → Turn off . On the phone: menu → profile picture → Gemini Apps Activity . The switch itself is called Keep Activity — don't be thrown by the different names.</a:t>
            </a:r>
          </a:p>
        </p:txBody>
      </p:sp>
      <p:pic>
        <p:nvPicPr>
          <p:cNvPr id="14" name="Picture 13" descr="icon-512.png"/>
          <p:cNvPicPr>
            <a:picLocks noChangeAspect="1"/>
          </p:cNvPicPr>
          <p:nvPr/>
        </p:nvPicPr>
        <p:blipFill>
          <a:blip r:embed="rId2"/>
          <a:stretch>
            <a:fillRect/>
          </a:stretch>
        </p:blipFill>
        <p:spPr>
          <a:xfrm>
            <a:off x="685800" y="6267450"/>
            <a:ext cx="266700" cy="266700"/>
          </a:xfrm>
          <a:prstGeom prst="rect">
            <a:avLst/>
          </a:prstGeom>
        </p:spPr>
      </p:pic>
      <p:sp>
        <p:nvSpPr>
          <p:cNvPr id="15" name="TextBox 14"/>
          <p:cNvSpPr txBox="1"/>
          <p:nvPr/>
        </p:nvSpPr>
        <p:spPr>
          <a:xfrm>
            <a:off x="1066800" y="6324600"/>
            <a:ext cx="3810000" cy="228600"/>
          </a:xfrm>
          <a:prstGeom prst="rect">
            <a:avLst/>
          </a:prstGeom>
          <a:noFill/>
        </p:spPr>
        <p:txBody>
          <a:bodyPr wrap="square" anchor="t" lIns="0" rIns="0" tIns="0" bIns="0">
            <a:spAutoFit/>
          </a:bodyPr>
          <a:lstStyle/>
          <a:p>
            <a:pPr algn="l">
              <a:lnSpc>
                <a:spcPct val="100000"/>
              </a:lnSpc>
            </a:pPr>
            <a:r>
              <a:rPr sz="975" b="0" spc="22">
                <a:solidFill>
                  <a:srgbClr val="5B5B63"/>
                </a:solidFill>
                <a:latin typeface="Spline Sans Mono"/>
              </a:rPr>
              <a:t>ai-safety.lazarev.cloud</a:t>
            </a:r>
          </a:p>
        </p:txBody>
      </p:sp>
      <p:sp>
        <p:nvSpPr>
          <p:cNvPr id="16" name="TextBox 15"/>
          <p:cNvSpPr txBox="1"/>
          <p:nvPr/>
        </p:nvSpPr>
        <p:spPr>
          <a:xfrm>
            <a:off x="10934700" y="6324600"/>
            <a:ext cx="571500" cy="228600"/>
          </a:xfrm>
          <a:prstGeom prst="rect">
            <a:avLst/>
          </a:prstGeom>
          <a:noFill/>
        </p:spPr>
        <p:txBody>
          <a:bodyPr wrap="square" anchor="t" lIns="0" rIns="0" tIns="0" bIns="0">
            <a:spAutoFit/>
          </a:bodyPr>
          <a:lstStyle/>
          <a:p>
            <a:pPr algn="r">
              <a:lnSpc>
                <a:spcPct val="100000"/>
              </a:lnSpc>
            </a:pPr>
            <a:r>
              <a:rPr sz="975" b="0" spc="22">
                <a:solidFill>
                  <a:srgbClr val="B6B6BD"/>
                </a:solidFill>
                <a:latin typeface="Spline Sans Mono"/>
              </a:rPr>
              <a:t>07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762000"/>
            <a:ext cx="609600" cy="38100"/>
          </a:xfrm>
          <a:prstGeom prst="rect">
            <a:avLst/>
          </a:prstGeom>
          <a:solidFill>
            <a:srgbClr val="F81A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704850"/>
            <a:ext cx="8572500" cy="209550"/>
          </a:xfrm>
          <a:prstGeom prst="rect">
            <a:avLst/>
          </a:prstGeom>
          <a:noFill/>
        </p:spPr>
        <p:txBody>
          <a:bodyPr wrap="square" anchor="t" lIns="0" rIns="0" tIns="0" bIns="0">
            <a:spAutoFit/>
          </a:bodyPr>
          <a:lstStyle/>
          <a:p>
            <a:pPr algn="l">
              <a:lnSpc>
                <a:spcPct val="100000"/>
              </a:lnSpc>
            </a:pPr>
            <a:r>
              <a:rPr sz="1125" b="0" spc="22">
                <a:solidFill>
                  <a:srgbClr val="F81A2C"/>
                </a:solidFill>
                <a:latin typeface="Spline Sans Mono"/>
              </a:rPr>
              <a:t>// first steps and the settings that matter</a:t>
            </a:r>
          </a:p>
        </p:txBody>
      </p:sp>
      <p:sp>
        <p:nvSpPr>
          <p:cNvPr id="5" name="TextBox 4"/>
          <p:cNvSpPr txBox="1"/>
          <p:nvPr/>
        </p:nvSpPr>
        <p:spPr>
          <a:xfrm>
            <a:off x="685800" y="971550"/>
            <a:ext cx="10287000" cy="1333500"/>
          </a:xfrm>
          <a:prstGeom prst="rect">
            <a:avLst/>
          </a:prstGeom>
          <a:noFill/>
        </p:spPr>
        <p:txBody>
          <a:bodyPr wrap="square" anchor="t" lIns="0" rIns="0" tIns="0" bIns="0">
            <a:spAutoFit/>
          </a:bodyPr>
          <a:lstStyle/>
          <a:p>
            <a:pPr algn="l">
              <a:lnSpc>
                <a:spcPct val="104000"/>
              </a:lnSpc>
            </a:pPr>
            <a:r>
              <a:rPr sz="3300" b="0">
                <a:solidFill>
                  <a:srgbClr val="000000"/>
                </a:solidFill>
                <a:latin typeface="Poppins"/>
              </a:rPr>
              <a:t>Four checks before you install</a:t>
            </a:r>
          </a:p>
        </p:txBody>
      </p:sp>
      <p:sp>
        <p:nvSpPr>
          <p:cNvPr id="6" name="TextBox 5"/>
          <p:cNvSpPr txBox="1"/>
          <p:nvPr/>
        </p:nvSpPr>
        <p:spPr>
          <a:xfrm>
            <a:off x="685800" y="2400300"/>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7" name="TextBox 6"/>
          <p:cNvSpPr txBox="1"/>
          <p:nvPr/>
        </p:nvSpPr>
        <p:spPr>
          <a:xfrm>
            <a:off x="1009650" y="2381250"/>
            <a:ext cx="10287000" cy="617219"/>
          </a:xfrm>
          <a:prstGeom prst="rect">
            <a:avLst/>
          </a:prstGeom>
          <a:noFill/>
        </p:spPr>
        <p:txBody>
          <a:bodyPr wrap="square" anchor="t" lIns="0" rIns="0" tIns="0" bIns="0">
            <a:spAutoFit/>
          </a:bodyPr>
          <a:lstStyle/>
          <a:p>
            <a:pPr algn="l">
              <a:lnSpc>
                <a:spcPct val="140000"/>
              </a:lnSpc>
            </a:pPr>
            <a:r>
              <a:rPr sz="1575" b="0">
                <a:solidFill>
                  <a:srgbClr val="000000"/>
                </a:solidFill>
                <a:latin typeface="Inter"/>
              </a:rPr>
              <a:t>Never install from a link. Not from an email, not from a message, not from a description under a video. Open the app store yourself and search for it.</a:t>
            </a:r>
          </a:p>
        </p:txBody>
      </p:sp>
      <p:sp>
        <p:nvSpPr>
          <p:cNvPr id="8" name="TextBox 7"/>
          <p:cNvSpPr txBox="1"/>
          <p:nvPr/>
        </p:nvSpPr>
        <p:spPr>
          <a:xfrm>
            <a:off x="685800" y="3131820"/>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9" name="TextBox 8"/>
          <p:cNvSpPr txBox="1"/>
          <p:nvPr/>
        </p:nvSpPr>
        <p:spPr>
          <a:xfrm>
            <a:off x="1009650" y="3112770"/>
            <a:ext cx="10287000" cy="737234"/>
          </a:xfrm>
          <a:prstGeom prst="rect">
            <a:avLst/>
          </a:prstGeom>
          <a:noFill/>
        </p:spPr>
        <p:txBody>
          <a:bodyPr wrap="square" anchor="t" lIns="0" rIns="0" tIns="0" bIns="0">
            <a:spAutoFit/>
          </a:bodyPr>
          <a:lstStyle/>
          <a:p>
            <a:pPr algn="l">
              <a:lnSpc>
                <a:spcPct val="140000"/>
              </a:lnSpc>
            </a:pPr>
            <a:r>
              <a:rPr sz="1275" b="0">
                <a:solidFill>
                  <a:srgbClr val="000000"/>
                </a:solidFill>
                <a:latin typeface="Inter"/>
              </a:rPr>
              <a:t>Look at the developer name — this is the single best check. It must be exactly: ChatGPT → OpenAI or OpenAI OpCo, LLC , Claude → Anthropic PBC , Gemini → Google LLC (on Apple's App Store this shows simply as Google ). Fakes write "OpenAl" (a lowercase l in place of the capital I), "Open AI Inc", "ChatGPT Team".</a:t>
            </a:r>
          </a:p>
        </p:txBody>
      </p:sp>
      <p:sp>
        <p:nvSpPr>
          <p:cNvPr id="10" name="TextBox 9"/>
          <p:cNvSpPr txBox="1"/>
          <p:nvPr/>
        </p:nvSpPr>
        <p:spPr>
          <a:xfrm>
            <a:off x="685800" y="3983355"/>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11" name="TextBox 10"/>
          <p:cNvSpPr txBox="1"/>
          <p:nvPr/>
        </p:nvSpPr>
        <p:spPr>
          <a:xfrm>
            <a:off x="1009650" y="3964304"/>
            <a:ext cx="10287000" cy="617219"/>
          </a:xfrm>
          <a:prstGeom prst="rect">
            <a:avLst/>
          </a:prstGeom>
          <a:noFill/>
        </p:spPr>
        <p:txBody>
          <a:bodyPr wrap="square" anchor="t" lIns="0" rIns="0" tIns="0" bIns="0">
            <a:spAutoFit/>
          </a:bodyPr>
          <a:lstStyle/>
          <a:p>
            <a:pPr algn="l">
              <a:lnSpc>
                <a:spcPct val="140000"/>
              </a:lnSpc>
            </a:pPr>
            <a:r>
              <a:rPr sz="1575" b="0">
                <a:solidFill>
                  <a:srgbClr val="000000"/>
                </a:solidFill>
                <a:latin typeface="Inter"/>
              </a:rPr>
              <a:t>Look at the number of installs. The real ones: ChatGPT and Gemini have over a billion installs, Claude over 50 million. A "ChatGPT" with a few thousand installs is not ChatGPT.</a:t>
            </a:r>
          </a:p>
        </p:txBody>
      </p:sp>
      <p:sp>
        <p:nvSpPr>
          <p:cNvPr id="12" name="TextBox 11"/>
          <p:cNvSpPr txBox="1"/>
          <p:nvPr/>
        </p:nvSpPr>
        <p:spPr>
          <a:xfrm>
            <a:off x="685800" y="4714875"/>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13" name="TextBox 12"/>
          <p:cNvSpPr txBox="1"/>
          <p:nvPr/>
        </p:nvSpPr>
        <p:spPr>
          <a:xfrm>
            <a:off x="1009650" y="4695825"/>
            <a:ext cx="10287000" cy="617219"/>
          </a:xfrm>
          <a:prstGeom prst="rect">
            <a:avLst/>
          </a:prstGeom>
          <a:noFill/>
        </p:spPr>
        <p:txBody>
          <a:bodyPr wrap="square" anchor="t" lIns="0" rIns="0" tIns="0" bIns="0">
            <a:spAutoFit/>
          </a:bodyPr>
          <a:lstStyle/>
          <a:p>
            <a:pPr algn="l">
              <a:lnSpc>
                <a:spcPct val="140000"/>
              </a:lnSpc>
            </a:pPr>
            <a:r>
              <a:rPr sz="1575" b="0">
                <a:solidFill>
                  <a:srgbClr val="000000"/>
                </a:solidFill>
                <a:latin typeface="Inter"/>
              </a:rPr>
              <a:t>A weekly subscription is almost always a scam. The real services bill monthly or yearly. $6 a week is $312 a year for something available free.</a:t>
            </a:r>
          </a:p>
        </p:txBody>
      </p:sp>
      <p:pic>
        <p:nvPicPr>
          <p:cNvPr id="14" name="Picture 13" descr="icon-512.png"/>
          <p:cNvPicPr>
            <a:picLocks noChangeAspect="1"/>
          </p:cNvPicPr>
          <p:nvPr/>
        </p:nvPicPr>
        <p:blipFill>
          <a:blip r:embed="rId2"/>
          <a:stretch>
            <a:fillRect/>
          </a:stretch>
        </p:blipFill>
        <p:spPr>
          <a:xfrm>
            <a:off x="685800" y="6267450"/>
            <a:ext cx="266700" cy="266700"/>
          </a:xfrm>
          <a:prstGeom prst="rect">
            <a:avLst/>
          </a:prstGeom>
        </p:spPr>
      </p:pic>
      <p:sp>
        <p:nvSpPr>
          <p:cNvPr id="15" name="TextBox 14"/>
          <p:cNvSpPr txBox="1"/>
          <p:nvPr/>
        </p:nvSpPr>
        <p:spPr>
          <a:xfrm>
            <a:off x="1066800" y="6324600"/>
            <a:ext cx="3810000" cy="228600"/>
          </a:xfrm>
          <a:prstGeom prst="rect">
            <a:avLst/>
          </a:prstGeom>
          <a:noFill/>
        </p:spPr>
        <p:txBody>
          <a:bodyPr wrap="square" anchor="t" lIns="0" rIns="0" tIns="0" bIns="0">
            <a:spAutoFit/>
          </a:bodyPr>
          <a:lstStyle/>
          <a:p>
            <a:pPr algn="l">
              <a:lnSpc>
                <a:spcPct val="100000"/>
              </a:lnSpc>
            </a:pPr>
            <a:r>
              <a:rPr sz="975" b="0" spc="22">
                <a:solidFill>
                  <a:srgbClr val="5B5B63"/>
                </a:solidFill>
                <a:latin typeface="Spline Sans Mono"/>
              </a:rPr>
              <a:t>ai-safety.lazarev.cloud</a:t>
            </a:r>
          </a:p>
        </p:txBody>
      </p:sp>
      <p:sp>
        <p:nvSpPr>
          <p:cNvPr id="16" name="TextBox 15"/>
          <p:cNvSpPr txBox="1"/>
          <p:nvPr/>
        </p:nvSpPr>
        <p:spPr>
          <a:xfrm>
            <a:off x="10934700" y="6324600"/>
            <a:ext cx="571500" cy="228600"/>
          </a:xfrm>
          <a:prstGeom prst="rect">
            <a:avLst/>
          </a:prstGeom>
          <a:noFill/>
        </p:spPr>
        <p:txBody>
          <a:bodyPr wrap="square" anchor="t" lIns="0" rIns="0" tIns="0" bIns="0">
            <a:spAutoFit/>
          </a:bodyPr>
          <a:lstStyle/>
          <a:p>
            <a:pPr algn="r">
              <a:lnSpc>
                <a:spcPct val="100000"/>
              </a:lnSpc>
            </a:pPr>
            <a:r>
              <a:rPr sz="975" b="0" spc="22">
                <a:solidFill>
                  <a:srgbClr val="B6B6BD"/>
                </a:solidFill>
                <a:latin typeface="Spline Sans Mono"/>
              </a:rPr>
              <a:t>08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762000"/>
            <a:ext cx="609600" cy="38100"/>
          </a:xfrm>
          <a:prstGeom prst="rect">
            <a:avLst/>
          </a:prstGeom>
          <a:solidFill>
            <a:srgbClr val="F81A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704850"/>
            <a:ext cx="8572500" cy="209550"/>
          </a:xfrm>
          <a:prstGeom prst="rect">
            <a:avLst/>
          </a:prstGeom>
          <a:noFill/>
        </p:spPr>
        <p:txBody>
          <a:bodyPr wrap="square" anchor="t" lIns="0" rIns="0" tIns="0" bIns="0">
            <a:spAutoFit/>
          </a:bodyPr>
          <a:lstStyle/>
          <a:p>
            <a:pPr algn="l">
              <a:lnSpc>
                <a:spcPct val="100000"/>
              </a:lnSpc>
            </a:pPr>
            <a:r>
              <a:rPr sz="1125" b="0" spc="22">
                <a:solidFill>
                  <a:srgbClr val="F81A2C"/>
                </a:solidFill>
                <a:latin typeface="Spline Sans Mono"/>
              </a:rPr>
              <a:t>// first steps and the settings that matter</a:t>
            </a:r>
          </a:p>
        </p:txBody>
      </p:sp>
      <p:sp>
        <p:nvSpPr>
          <p:cNvPr id="5" name="TextBox 4"/>
          <p:cNvSpPr txBox="1"/>
          <p:nvPr/>
        </p:nvSpPr>
        <p:spPr>
          <a:xfrm>
            <a:off x="685800" y="971550"/>
            <a:ext cx="10287000" cy="1333500"/>
          </a:xfrm>
          <a:prstGeom prst="rect">
            <a:avLst/>
          </a:prstGeom>
          <a:noFill/>
        </p:spPr>
        <p:txBody>
          <a:bodyPr wrap="square" anchor="t" lIns="0" rIns="0" tIns="0" bIns="0">
            <a:spAutoFit/>
          </a:bodyPr>
          <a:lstStyle/>
          <a:p>
            <a:pPr algn="l">
              <a:lnSpc>
                <a:spcPct val="104000"/>
              </a:lnSpc>
            </a:pPr>
            <a:r>
              <a:rPr sz="3300" b="0">
                <a:solidFill>
                  <a:srgbClr val="000000"/>
                </a:solidFill>
                <a:latin typeface="Poppins"/>
              </a:rPr>
              <a:t>The caveats nobody usually writes about</a:t>
            </a:r>
          </a:p>
        </p:txBody>
      </p:sp>
      <p:sp>
        <p:nvSpPr>
          <p:cNvPr id="6" name="TextBox 5"/>
          <p:cNvSpPr txBox="1"/>
          <p:nvPr/>
        </p:nvSpPr>
        <p:spPr>
          <a:xfrm>
            <a:off x="685800" y="2400300"/>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7" name="TextBox 6"/>
          <p:cNvSpPr txBox="1"/>
          <p:nvPr/>
        </p:nvSpPr>
        <p:spPr>
          <a:xfrm>
            <a:off x="1009650" y="2381250"/>
            <a:ext cx="10287000" cy="777240"/>
          </a:xfrm>
          <a:prstGeom prst="rect">
            <a:avLst/>
          </a:prstGeom>
          <a:noFill/>
        </p:spPr>
        <p:txBody>
          <a:bodyPr wrap="square" anchor="t" lIns="0" rIns="0" tIns="0" bIns="0">
            <a:spAutoFit/>
          </a:bodyPr>
          <a:lstStyle/>
          <a:p>
            <a:pPr algn="l">
              <a:lnSpc>
                <a:spcPct val="140000"/>
              </a:lnSpc>
            </a:pPr>
            <a:r>
              <a:rPr sz="1350" b="0">
                <a:solidFill>
                  <a:srgbClr val="000000"/>
                </a:solidFill>
                <a:latin typeface="Inter"/>
              </a:rPr>
              <a:t>Claude: if training is switched on, data can be kept in de-identified form — with the details that point to you stripped out — for up to 5 years. If it's off, there is no such long retention, but your conversations still sit in your history until you delete them yourself. Once deleted, they are permanently erased within 30 days.</a:t>
            </a:r>
          </a:p>
        </p:txBody>
      </p:sp>
      <p:sp>
        <p:nvSpPr>
          <p:cNvPr id="8" name="TextBox 7"/>
          <p:cNvSpPr txBox="1"/>
          <p:nvPr/>
        </p:nvSpPr>
        <p:spPr>
          <a:xfrm>
            <a:off x="685800" y="3291840"/>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9" name="TextBox 8"/>
          <p:cNvSpPr txBox="1"/>
          <p:nvPr/>
        </p:nvSpPr>
        <p:spPr>
          <a:xfrm>
            <a:off x="1009650" y="3272790"/>
            <a:ext cx="10287000" cy="897254"/>
          </a:xfrm>
          <a:prstGeom prst="rect">
            <a:avLst/>
          </a:prstGeom>
          <a:noFill/>
        </p:spPr>
        <p:txBody>
          <a:bodyPr wrap="square" anchor="t" lIns="0" rIns="0" tIns="0" bIns="0">
            <a:spAutoFit/>
          </a:bodyPr>
          <a:lstStyle/>
          <a:p>
            <a:pPr algn="l">
              <a:lnSpc>
                <a:spcPct val="140000"/>
              </a:lnSpc>
            </a:pPr>
            <a:r>
              <a:rPr sz="1575" b="0">
                <a:solidFill>
                  <a:srgbClr val="000000"/>
                </a:solidFill>
                <a:latin typeface="Inter"/>
              </a:rPr>
              <a:t>Gemini: with activity turned off, some of the connections to Google services — Gmail, Calendar, Drive, Maps, Photos — stop working, and memory is switched off. Conversations are still kept for 72 hours.</a:t>
            </a:r>
          </a:p>
        </p:txBody>
      </p:sp>
      <p:sp>
        <p:nvSpPr>
          <p:cNvPr id="10" name="TextBox 9"/>
          <p:cNvSpPr txBox="1"/>
          <p:nvPr/>
        </p:nvSpPr>
        <p:spPr>
          <a:xfrm>
            <a:off x="685800" y="4303395"/>
            <a:ext cx="228600" cy="247649"/>
          </a:xfrm>
          <a:prstGeom prst="rect">
            <a:avLst/>
          </a:prstGeom>
          <a:noFill/>
        </p:spPr>
        <p:txBody>
          <a:bodyPr wrap="square" anchor="t" lIns="0" rIns="0" tIns="0" bIns="0">
            <a:spAutoFit/>
          </a:bodyPr>
          <a:lstStyle/>
          <a:p>
            <a:pPr algn="l">
              <a:lnSpc>
                <a:spcPct val="100000"/>
              </a:lnSpc>
            </a:pPr>
            <a:r>
              <a:rPr sz="1275" b="0">
                <a:solidFill>
                  <a:srgbClr val="F81A2C"/>
                </a:solidFill>
                <a:latin typeface="Spline Sans Mono"/>
              </a:rPr>
              <a:t>—</a:t>
            </a:r>
          </a:p>
        </p:txBody>
      </p:sp>
      <p:sp>
        <p:nvSpPr>
          <p:cNvPr id="11" name="TextBox 10"/>
          <p:cNvSpPr txBox="1"/>
          <p:nvPr/>
        </p:nvSpPr>
        <p:spPr>
          <a:xfrm>
            <a:off x="1009650" y="4284345"/>
            <a:ext cx="10287000" cy="1017270"/>
          </a:xfrm>
          <a:prstGeom prst="rect">
            <a:avLst/>
          </a:prstGeom>
          <a:noFill/>
        </p:spPr>
        <p:txBody>
          <a:bodyPr wrap="square" anchor="t" lIns="0" rIns="0" tIns="0" bIns="0">
            <a:spAutoFit/>
          </a:bodyPr>
          <a:lstStyle/>
          <a:p>
            <a:pPr algn="l">
              <a:lnSpc>
                <a:spcPct val="140000"/>
              </a:lnSpc>
            </a:pPr>
            <a:r>
              <a:rPr sz="1350" b="0">
                <a:solidFill>
                  <a:srgbClr val="000000"/>
                </a:solidFill>
                <a:latin typeface="Inter"/>
              </a:rPr>
              <a:t>Gemini, quoting Google's own help pages: some chats are read by human reviewers, and those chats are not deleted along with your history — they are kept for up to three years . Google's own advice: "Please don't enter confidential information that you wouldn't want a reviewer to see or Google to use to improve our services, including machine-learning technologies."</a:t>
            </a:r>
          </a:p>
        </p:txBody>
      </p:sp>
      <p:pic>
        <p:nvPicPr>
          <p:cNvPr id="12" name="Picture 11" descr="icon-512.png"/>
          <p:cNvPicPr>
            <a:picLocks noChangeAspect="1"/>
          </p:cNvPicPr>
          <p:nvPr/>
        </p:nvPicPr>
        <p:blipFill>
          <a:blip r:embed="rId2"/>
          <a:stretch>
            <a:fillRect/>
          </a:stretch>
        </p:blipFill>
        <p:spPr>
          <a:xfrm>
            <a:off x="685800" y="6267450"/>
            <a:ext cx="266700" cy="266700"/>
          </a:xfrm>
          <a:prstGeom prst="rect">
            <a:avLst/>
          </a:prstGeom>
        </p:spPr>
      </p:pic>
      <p:sp>
        <p:nvSpPr>
          <p:cNvPr id="13" name="TextBox 12"/>
          <p:cNvSpPr txBox="1"/>
          <p:nvPr/>
        </p:nvSpPr>
        <p:spPr>
          <a:xfrm>
            <a:off x="1066800" y="6324600"/>
            <a:ext cx="3810000" cy="228600"/>
          </a:xfrm>
          <a:prstGeom prst="rect">
            <a:avLst/>
          </a:prstGeom>
          <a:noFill/>
        </p:spPr>
        <p:txBody>
          <a:bodyPr wrap="square" anchor="t" lIns="0" rIns="0" tIns="0" bIns="0">
            <a:spAutoFit/>
          </a:bodyPr>
          <a:lstStyle/>
          <a:p>
            <a:pPr algn="l">
              <a:lnSpc>
                <a:spcPct val="100000"/>
              </a:lnSpc>
            </a:pPr>
            <a:r>
              <a:rPr sz="975" b="0" spc="22">
                <a:solidFill>
                  <a:srgbClr val="5B5B63"/>
                </a:solidFill>
                <a:latin typeface="Spline Sans Mono"/>
              </a:rPr>
              <a:t>ai-safety.lazarev.cloud</a:t>
            </a:r>
          </a:p>
        </p:txBody>
      </p:sp>
      <p:sp>
        <p:nvSpPr>
          <p:cNvPr id="14" name="TextBox 13"/>
          <p:cNvSpPr txBox="1"/>
          <p:nvPr/>
        </p:nvSpPr>
        <p:spPr>
          <a:xfrm>
            <a:off x="10934700" y="6324600"/>
            <a:ext cx="571500" cy="228600"/>
          </a:xfrm>
          <a:prstGeom prst="rect">
            <a:avLst/>
          </a:prstGeom>
          <a:noFill/>
        </p:spPr>
        <p:txBody>
          <a:bodyPr wrap="square" anchor="t" lIns="0" rIns="0" tIns="0" bIns="0">
            <a:spAutoFit/>
          </a:bodyPr>
          <a:lstStyle/>
          <a:p>
            <a:pPr algn="r">
              <a:lnSpc>
                <a:spcPct val="100000"/>
              </a:lnSpc>
            </a:pPr>
            <a:r>
              <a:rPr sz="975" b="0" spc="22">
                <a:solidFill>
                  <a:srgbClr val="B6B6BD"/>
                </a:solidFill>
                <a:latin typeface="Spline Sans Mono"/>
              </a:rPr>
              <a:t>09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