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Say: today is not about technology, it is about using this in everyday life — and not getting hurt. Five lessons, 10-15 minutes 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news: there is little to learn, and half the advice online is already out of date.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moment to open a chat and show it live. The difference usually lands harder than any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look exactly like correct answers. Same tone, same confidence.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this: lessons 4 and 5 must not be skipped. That is where the money and the safety 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clone your daughter's voice. This is the most important lesson of the course.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and ask everyone to message their family about a code word right now. It is the one task in this course worth doing without delay.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the point is not to remember everything, but to start using it and not be afraid to ask follow-ups. And the code word —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Half the trouble beginners run into comes from misunderstanding the nature of the tool.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audience is in Russia: ChatGPT, Claude and Gemini are not officially available there, and OpenAI warns directly that access from an unsupported country can get the account blocked. Alice AI (alice.yandex.ru) and GigaChat (giga.chat) work without workarounds. Everything in lessons 3-5 applies to them in full.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five minutes decide what happens to your conversations afterwards.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caveat on Gemini: turning activity off breaks the link with Gmail, Calendar, Drive and Maps. And a quote from Google help — some chats are reviewed by human raters, those chats are kept for up to three years and are not deleted along with your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8778240" y="-1463040"/>
            <a:ext cx="5669280" cy="5669280"/>
          </a:xfrm>
          <a:prstGeom prst="ellipse">
            <a:avLst/>
          </a:prstGeom>
          <a:solidFill>
            <a:srgbClr val="C15F3C">
              <a:alpha val="18000"/>
            </a:srgbClr>
          </a:solidFill>
          <a:ln w="12700">
            <a:solidFill>
              <a:srgbClr val="24211D"/>
            </a:solidFill>
            <a:prstDash val="solid"/>
          </a:ln>
        </p:spPr>
      </p:sp>
      <p:sp>
        <p:nvSpPr>
          <p:cNvPr id="3" name="Shape 1"/>
          <p:cNvSpPr/>
          <p:nvPr/>
        </p:nvSpPr>
        <p:spPr>
          <a:xfrm>
            <a:off x="10058400" y="3291840"/>
            <a:ext cx="3291840" cy="3291840"/>
          </a:xfrm>
          <a:prstGeom prst="ellipse">
            <a:avLst/>
          </a:prstGeom>
          <a:solidFill>
            <a:srgbClr val="C15F3C">
              <a:alpha val="12000"/>
            </a:srgbClr>
          </a:solidFill>
          <a:ln w="12700">
            <a:solidFill>
              <a:srgbClr val="24211D"/>
            </a:solidFill>
            <a:prstDash val="solid"/>
          </a:ln>
        </p:spPr>
      </p:sp>
      <p:sp>
        <p:nvSpPr>
          <p:cNvPr id="4" name="Shape 2"/>
          <p:cNvSpPr/>
          <p:nvPr/>
        </p:nvSpPr>
        <p:spPr>
          <a:xfrm>
            <a:off x="685800" y="1371600"/>
            <a:ext cx="3291840" cy="310896"/>
          </a:xfrm>
          <a:prstGeom prst="roundRect">
            <a:avLst>
              <a:gd name="adj" fmla="val 47059"/>
            </a:avLst>
          </a:prstGeom>
          <a:solidFill>
            <a:srgbClr val="3A342C"/>
          </a:solidFill>
          <a:ln w="12700">
            <a:solidFill>
              <a:srgbClr val="3A342C"/>
            </a:solidFill>
            <a:prstDash val="solid"/>
          </a:ln>
        </p:spPr>
      </p:sp>
      <p:sp>
        <p:nvSpPr>
          <p:cNvPr id="5" name="Text 3"/>
          <p:cNvSpPr/>
          <p:nvPr/>
        </p:nvSpPr>
        <p:spPr>
          <a:xfrm>
            <a:off x="685800" y="1371600"/>
            <a:ext cx="3291840" cy="310896"/>
          </a:xfrm>
          <a:prstGeom prst="rect">
            <a:avLst/>
          </a:prstGeom>
          <a:noFill/>
          <a:ln/>
        </p:spPr>
        <p:txBody>
          <a:bodyPr wrap="square" lIns="0" tIns="0" rIns="0" bIns="0" rtlCol="0" anchor="ctr"/>
          <a:lstStyle/>
          <a:p>
            <a:pPr algn="ctr" indent="0" marL="0">
              <a:buNone/>
            </a:pPr>
            <a:r>
              <a:rPr lang="en-US" sz="1100" b="1" spc="100" kern="0" dirty="0">
                <a:solidFill>
                  <a:srgbClr val="E5B79F"/>
                </a:solidFill>
                <a:latin typeface="Calibri" pitchFamily="34" charset="0"/>
                <a:ea typeface="Calibri" pitchFamily="34" charset="-122"/>
                <a:cs typeface="Calibri" pitchFamily="34" charset="-120"/>
              </a:rPr>
              <a:t>A BEGINNER'S COURSE · AUGUST 2026</a:t>
            </a:r>
            <a:endParaRPr lang="en-US" sz="1100" dirty="0"/>
          </a:p>
        </p:txBody>
      </p:sp>
      <p:sp>
        <p:nvSpPr>
          <p:cNvPr id="6" name="Text 4"/>
          <p:cNvSpPr/>
          <p:nvPr/>
        </p:nvSpPr>
        <p:spPr>
          <a:xfrm>
            <a:off x="640080" y="1965960"/>
            <a:ext cx="8229600" cy="1371600"/>
          </a:xfrm>
          <a:prstGeom prst="rect">
            <a:avLst/>
          </a:prstGeom>
          <a:noFill/>
          <a:ln/>
        </p:spPr>
        <p:txBody>
          <a:bodyPr wrap="square" lIns="0" tIns="0" rIns="0" bIns="0" rtlCol="0" anchor="ctr"/>
          <a:lstStyle/>
          <a:p>
            <a:pPr indent="0" marL="0">
              <a:buNone/>
            </a:pPr>
            <a:r>
              <a:rPr lang="en-US" sz="6400" b="1" dirty="0">
                <a:solidFill>
                  <a:srgbClr val="F7F4EC"/>
                </a:solidFill>
                <a:latin typeface="Cambria" pitchFamily="34" charset="0"/>
                <a:ea typeface="Cambria" pitchFamily="34" charset="-122"/>
                <a:cs typeface="Cambria" pitchFamily="34" charset="-120"/>
              </a:rPr>
              <a:t>AI without the fear</a:t>
            </a:r>
            <a:endParaRPr lang="en-US" sz="6400" dirty="0"/>
          </a:p>
        </p:txBody>
      </p:sp>
      <p:sp>
        <p:nvSpPr>
          <p:cNvPr id="7" name="Text 5"/>
          <p:cNvSpPr/>
          <p:nvPr/>
        </p:nvSpPr>
        <p:spPr>
          <a:xfrm>
            <a:off x="685800" y="3429000"/>
            <a:ext cx="7680960" cy="1005840"/>
          </a:xfrm>
          <a:prstGeom prst="rect">
            <a:avLst/>
          </a:prstGeom>
          <a:noFill/>
          <a:ln/>
        </p:spPr>
        <p:txBody>
          <a:bodyPr wrap="square" lIns="0" tIns="0" rIns="0" bIns="0" rtlCol="0" anchor="t"/>
          <a:lstStyle/>
          <a:p>
            <a:pPr indent="0" marL="0">
              <a:lnSpc>
                <a:spcPts val="3000"/>
              </a:lnSpc>
              <a:buNone/>
            </a:pPr>
            <a:r>
              <a:rPr lang="en-US" sz="1900" dirty="0">
                <a:solidFill>
                  <a:srgbClr val="C9C1B2"/>
                </a:solidFill>
                <a:latin typeface="Calibri" pitchFamily="34" charset="0"/>
                <a:ea typeface="Calibri" pitchFamily="34" charset="-122"/>
                <a:cs typeface="Calibri" pitchFamily="34" charset="-120"/>
              </a:rPr>
              <a:t>Five short lessons on using ChatGPT</a:t>
            </a:r>
            <a:endParaRPr lang="en-US" sz="1900" dirty="0"/>
          </a:p>
          <a:p>
            <a:pPr indent="0" marL="0">
              <a:lnSpc>
                <a:spcPts val="3000"/>
              </a:lnSpc>
              <a:buNone/>
            </a:pPr>
            <a:r>
              <a:rPr lang="en-US" sz="1900" dirty="0">
                <a:solidFill>
                  <a:srgbClr val="C9C1B2"/>
                </a:solidFill>
                <a:latin typeface="Calibri" pitchFamily="34" charset="0"/>
                <a:ea typeface="Calibri" pitchFamily="34" charset="-122"/>
                <a:cs typeface="Calibri" pitchFamily="34" charset="-120"/>
              </a:rPr>
              <a:t>and other AI assistants — safely and usefully</a:t>
            </a:r>
            <a:endParaRPr lang="en-US" sz="1900" dirty="0"/>
          </a:p>
        </p:txBody>
      </p:sp>
      <p:sp>
        <p:nvSpPr>
          <p:cNvPr id="8" name="Text 6"/>
          <p:cNvSpPr/>
          <p:nvPr/>
        </p:nvSpPr>
        <p:spPr>
          <a:xfrm>
            <a:off x="685800" y="5394960"/>
            <a:ext cx="8229600" cy="365760"/>
          </a:xfrm>
          <a:prstGeom prst="rect">
            <a:avLst/>
          </a:prstGeom>
          <a:noFill/>
          <a:ln/>
        </p:spPr>
        <p:txBody>
          <a:bodyPr wrap="square" lIns="0" tIns="0" rIns="0" bIns="0" rtlCol="0" anchor="ctr"/>
          <a:lstStyle/>
          <a:p>
            <a:pPr indent="0" marL="0">
              <a:buNone/>
            </a:pPr>
            <a:r>
              <a:rPr lang="en-US" sz="1300" dirty="0">
                <a:solidFill>
                  <a:srgbClr val="8E877B"/>
                </a:solidFill>
                <a:latin typeface="Calibri" pitchFamily="34" charset="0"/>
                <a:ea typeface="Calibri" pitchFamily="34" charset="-122"/>
                <a:cs typeface="Calibri" pitchFamily="34" charset="-120"/>
              </a:rPr>
              <a:t>Everything checked against official sources · Cheat sheet and links at the end</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Five buttons worth knowing by sight</a:t>
            </a:r>
            <a:endParaRPr lang="en-US" sz="3400" dirty="0"/>
          </a:p>
        </p:txBody>
      </p:sp>
      <p:sp>
        <p:nvSpPr>
          <p:cNvPr id="3" name="Shape 1"/>
          <p:cNvSpPr/>
          <p:nvPr/>
        </p:nvSpPr>
        <p:spPr>
          <a:xfrm>
            <a:off x="502920" y="1828800"/>
            <a:ext cx="11155680" cy="749808"/>
          </a:xfrm>
          <a:prstGeom prst="roundRect">
            <a:avLst>
              <a:gd name="adj" fmla="val 14634"/>
            </a:avLst>
          </a:prstGeom>
          <a:solidFill>
            <a:srgbClr val="F4F2EC"/>
          </a:solidFill>
          <a:ln w="12700">
            <a:solidFill>
              <a:srgbClr val="DDD8CC"/>
            </a:solidFill>
            <a:prstDash val="solid"/>
          </a:ln>
        </p:spPr>
      </p:sp>
      <p:sp>
        <p:nvSpPr>
          <p:cNvPr id="4" name="Shape 2"/>
          <p:cNvSpPr/>
          <p:nvPr/>
        </p:nvSpPr>
        <p:spPr>
          <a:xfrm>
            <a:off x="777240" y="1975104"/>
            <a:ext cx="2560320" cy="457200"/>
          </a:xfrm>
          <a:prstGeom prst="roundRect">
            <a:avLst>
              <a:gd name="adj" fmla="val 20000"/>
            </a:avLst>
          </a:prstGeom>
          <a:solidFill>
            <a:srgbClr val="C15F3C"/>
          </a:solidFill>
          <a:ln w="12700">
            <a:solidFill>
              <a:srgbClr val="C15F3C"/>
            </a:solidFill>
            <a:prstDash val="solid"/>
          </a:ln>
        </p:spPr>
      </p:sp>
      <p:sp>
        <p:nvSpPr>
          <p:cNvPr id="5" name="Text 3"/>
          <p:cNvSpPr/>
          <p:nvPr/>
        </p:nvSpPr>
        <p:spPr>
          <a:xfrm>
            <a:off x="777240" y="1975104"/>
            <a:ext cx="256032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Paperclip / plus "+"</a:t>
            </a:r>
            <a:endParaRPr lang="en-US" sz="1300" dirty="0"/>
          </a:p>
        </p:txBody>
      </p:sp>
      <p:sp>
        <p:nvSpPr>
          <p:cNvPr id="6" name="Text 4"/>
          <p:cNvSpPr/>
          <p:nvPr/>
        </p:nvSpPr>
        <p:spPr>
          <a:xfrm>
            <a:off x="3611880" y="2011680"/>
            <a:ext cx="7772400" cy="411480"/>
          </a:xfrm>
          <a:prstGeom prst="rect">
            <a:avLst/>
          </a:prstGeom>
          <a:noFill/>
          <a:ln/>
        </p:spPr>
        <p:txBody>
          <a:bodyPr wrap="square" lIns="0" tIns="0" rIns="0" bIns="0" rtlCol="0" anchor="ctr"/>
          <a:lstStyle/>
          <a:p>
            <a:pPr indent="0" marL="0">
              <a:buNone/>
            </a:pPr>
            <a:r>
              <a:rPr lang="en-US" sz="1400" dirty="0">
                <a:solidFill>
                  <a:srgbClr val="24211D"/>
                </a:solidFill>
                <a:latin typeface="Calibri" pitchFamily="34" charset="0"/>
                <a:ea typeface="Calibri" pitchFamily="34" charset="-122"/>
                <a:cs typeface="Calibri" pitchFamily="34" charset="-120"/>
              </a:rPr>
              <a:t>Attach a photo, a PDF or a document. Attach the document rather than retelling it.</a:t>
            </a:r>
            <a:endParaRPr lang="en-US" sz="1400" dirty="0"/>
          </a:p>
        </p:txBody>
      </p:sp>
      <p:sp>
        <p:nvSpPr>
          <p:cNvPr id="7" name="Shape 5"/>
          <p:cNvSpPr/>
          <p:nvPr/>
        </p:nvSpPr>
        <p:spPr>
          <a:xfrm>
            <a:off x="502920" y="2670048"/>
            <a:ext cx="11155680" cy="749808"/>
          </a:xfrm>
          <a:prstGeom prst="roundRect">
            <a:avLst>
              <a:gd name="adj" fmla="val 14634"/>
            </a:avLst>
          </a:prstGeom>
          <a:solidFill>
            <a:srgbClr val="F4F2EC"/>
          </a:solidFill>
          <a:ln w="12700">
            <a:solidFill>
              <a:srgbClr val="DDD8CC"/>
            </a:solidFill>
            <a:prstDash val="solid"/>
          </a:ln>
        </p:spPr>
      </p:sp>
      <p:sp>
        <p:nvSpPr>
          <p:cNvPr id="8" name="Shape 6"/>
          <p:cNvSpPr/>
          <p:nvPr/>
        </p:nvSpPr>
        <p:spPr>
          <a:xfrm>
            <a:off x="777240" y="2816352"/>
            <a:ext cx="2560320" cy="457200"/>
          </a:xfrm>
          <a:prstGeom prst="roundRect">
            <a:avLst>
              <a:gd name="adj" fmla="val 20000"/>
            </a:avLst>
          </a:prstGeom>
          <a:solidFill>
            <a:srgbClr val="C15F3C"/>
          </a:solidFill>
          <a:ln w="12700">
            <a:solidFill>
              <a:srgbClr val="C15F3C"/>
            </a:solidFill>
            <a:prstDash val="solid"/>
          </a:ln>
        </p:spPr>
      </p:sp>
      <p:sp>
        <p:nvSpPr>
          <p:cNvPr id="9" name="Text 7"/>
          <p:cNvSpPr/>
          <p:nvPr/>
        </p:nvSpPr>
        <p:spPr>
          <a:xfrm>
            <a:off x="777240" y="2816352"/>
            <a:ext cx="256032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Microphone</a:t>
            </a:r>
            <a:endParaRPr lang="en-US" sz="1300" dirty="0"/>
          </a:p>
        </p:txBody>
      </p:sp>
      <p:sp>
        <p:nvSpPr>
          <p:cNvPr id="10" name="Text 8"/>
          <p:cNvSpPr/>
          <p:nvPr/>
        </p:nvSpPr>
        <p:spPr>
          <a:xfrm>
            <a:off x="3611880" y="2852928"/>
            <a:ext cx="7772400" cy="411480"/>
          </a:xfrm>
          <a:prstGeom prst="rect">
            <a:avLst/>
          </a:prstGeom>
          <a:noFill/>
          <a:ln/>
        </p:spPr>
        <p:txBody>
          <a:bodyPr wrap="square" lIns="0" tIns="0" rIns="0" bIns="0" rtlCol="0" anchor="ctr"/>
          <a:lstStyle/>
          <a:p>
            <a:pPr indent="0" marL="0">
              <a:buNone/>
            </a:pPr>
            <a:r>
              <a:rPr lang="en-US" sz="1400" dirty="0">
                <a:solidFill>
                  <a:srgbClr val="24211D"/>
                </a:solidFill>
                <a:latin typeface="Calibri" pitchFamily="34" charset="0"/>
                <a:ea typeface="Calibri" pitchFamily="34" charset="-122"/>
                <a:cs typeface="Calibri" pitchFamily="34" charset="-120"/>
              </a:rPr>
              <a:t>Talk instead of typing. A huge relief if typing is hard for you.</a:t>
            </a:r>
            <a:endParaRPr lang="en-US" sz="1400" dirty="0"/>
          </a:p>
        </p:txBody>
      </p:sp>
      <p:sp>
        <p:nvSpPr>
          <p:cNvPr id="11" name="Shape 9"/>
          <p:cNvSpPr/>
          <p:nvPr/>
        </p:nvSpPr>
        <p:spPr>
          <a:xfrm>
            <a:off x="502920" y="3511296"/>
            <a:ext cx="11155680" cy="749808"/>
          </a:xfrm>
          <a:prstGeom prst="roundRect">
            <a:avLst>
              <a:gd name="adj" fmla="val 14634"/>
            </a:avLst>
          </a:prstGeom>
          <a:solidFill>
            <a:srgbClr val="F4F2EC"/>
          </a:solidFill>
          <a:ln w="12700">
            <a:solidFill>
              <a:srgbClr val="DDD8CC"/>
            </a:solidFill>
            <a:prstDash val="solid"/>
          </a:ln>
        </p:spPr>
      </p:sp>
      <p:sp>
        <p:nvSpPr>
          <p:cNvPr id="12" name="Shape 10"/>
          <p:cNvSpPr/>
          <p:nvPr/>
        </p:nvSpPr>
        <p:spPr>
          <a:xfrm>
            <a:off x="777240" y="3657600"/>
            <a:ext cx="2560320" cy="457200"/>
          </a:xfrm>
          <a:prstGeom prst="roundRect">
            <a:avLst>
              <a:gd name="adj" fmla="val 20000"/>
            </a:avLst>
          </a:prstGeom>
          <a:solidFill>
            <a:srgbClr val="C15F3C"/>
          </a:solidFill>
          <a:ln w="12700">
            <a:solidFill>
              <a:srgbClr val="C15F3C"/>
            </a:solidFill>
            <a:prstDash val="solid"/>
          </a:ln>
        </p:spPr>
      </p:sp>
      <p:sp>
        <p:nvSpPr>
          <p:cNvPr id="13" name="Text 11"/>
          <p:cNvSpPr/>
          <p:nvPr/>
        </p:nvSpPr>
        <p:spPr>
          <a:xfrm>
            <a:off x="777240" y="3657600"/>
            <a:ext cx="256032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Globe / "Search"</a:t>
            </a:r>
            <a:endParaRPr lang="en-US" sz="1300" dirty="0"/>
          </a:p>
        </p:txBody>
      </p:sp>
      <p:sp>
        <p:nvSpPr>
          <p:cNvPr id="14" name="Text 12"/>
          <p:cNvSpPr/>
          <p:nvPr/>
        </p:nvSpPr>
        <p:spPr>
          <a:xfrm>
            <a:off x="3611880" y="3694176"/>
            <a:ext cx="7772400" cy="411480"/>
          </a:xfrm>
          <a:prstGeom prst="rect">
            <a:avLst/>
          </a:prstGeom>
          <a:noFill/>
          <a:ln/>
        </p:spPr>
        <p:txBody>
          <a:bodyPr wrap="square" lIns="0" tIns="0" rIns="0" bIns="0" rtlCol="0" anchor="ctr"/>
          <a:lstStyle/>
          <a:p>
            <a:pPr indent="0" marL="0">
              <a:buNone/>
            </a:pPr>
            <a:r>
              <a:rPr lang="en-US" sz="1400" dirty="0">
                <a:solidFill>
                  <a:srgbClr val="24211D"/>
                </a:solidFill>
                <a:latin typeface="Calibri" pitchFamily="34" charset="0"/>
                <a:ea typeface="Calibri" pitchFamily="34" charset="-122"/>
                <a:cs typeface="Calibri" pitchFamily="34" charset="-120"/>
              </a:rPr>
              <a:t>Search the web. Cuts the number of made-up answers sharply — see lesson 4.</a:t>
            </a:r>
            <a:endParaRPr lang="en-US" sz="1400" dirty="0"/>
          </a:p>
        </p:txBody>
      </p:sp>
      <p:sp>
        <p:nvSpPr>
          <p:cNvPr id="15" name="Shape 13"/>
          <p:cNvSpPr/>
          <p:nvPr/>
        </p:nvSpPr>
        <p:spPr>
          <a:xfrm>
            <a:off x="502920" y="4352544"/>
            <a:ext cx="11155680" cy="749808"/>
          </a:xfrm>
          <a:prstGeom prst="roundRect">
            <a:avLst>
              <a:gd name="adj" fmla="val 14634"/>
            </a:avLst>
          </a:prstGeom>
          <a:solidFill>
            <a:srgbClr val="F4F2EC"/>
          </a:solidFill>
          <a:ln w="12700">
            <a:solidFill>
              <a:srgbClr val="DDD8CC"/>
            </a:solidFill>
            <a:prstDash val="solid"/>
          </a:ln>
        </p:spPr>
      </p:sp>
      <p:sp>
        <p:nvSpPr>
          <p:cNvPr id="16" name="Shape 14"/>
          <p:cNvSpPr/>
          <p:nvPr/>
        </p:nvSpPr>
        <p:spPr>
          <a:xfrm>
            <a:off x="777240" y="4498848"/>
            <a:ext cx="2560320" cy="457200"/>
          </a:xfrm>
          <a:prstGeom prst="roundRect">
            <a:avLst>
              <a:gd name="adj" fmla="val 20000"/>
            </a:avLst>
          </a:prstGeom>
          <a:solidFill>
            <a:srgbClr val="C15F3C"/>
          </a:solidFill>
          <a:ln w="12700">
            <a:solidFill>
              <a:srgbClr val="C15F3C"/>
            </a:solidFill>
            <a:prstDash val="solid"/>
          </a:ln>
        </p:spPr>
      </p:sp>
      <p:sp>
        <p:nvSpPr>
          <p:cNvPr id="17" name="Text 15"/>
          <p:cNvSpPr/>
          <p:nvPr/>
        </p:nvSpPr>
        <p:spPr>
          <a:xfrm>
            <a:off x="777240" y="4498848"/>
            <a:ext cx="256032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New chat</a:t>
            </a:r>
            <a:endParaRPr lang="en-US" sz="1300" dirty="0"/>
          </a:p>
        </p:txBody>
      </p:sp>
      <p:sp>
        <p:nvSpPr>
          <p:cNvPr id="18" name="Text 16"/>
          <p:cNvSpPr/>
          <p:nvPr/>
        </p:nvSpPr>
        <p:spPr>
          <a:xfrm>
            <a:off x="3611880" y="4535424"/>
            <a:ext cx="7772400" cy="411480"/>
          </a:xfrm>
          <a:prstGeom prst="rect">
            <a:avLst/>
          </a:prstGeom>
          <a:noFill/>
          <a:ln/>
        </p:spPr>
        <p:txBody>
          <a:bodyPr wrap="square" lIns="0" tIns="0" rIns="0" bIns="0" rtlCol="0" anchor="ctr"/>
          <a:lstStyle/>
          <a:p>
            <a:pPr indent="0" marL="0">
              <a:buNone/>
            </a:pPr>
            <a:r>
              <a:rPr lang="en-US" sz="1400" dirty="0">
                <a:solidFill>
                  <a:srgbClr val="24211D"/>
                </a:solidFill>
                <a:latin typeface="Calibri" pitchFamily="34" charset="0"/>
                <a:ea typeface="Calibri" pitchFamily="34" charset="-122"/>
                <a:cs typeface="Calibri" pitchFamily="34" charset="-120"/>
              </a:rPr>
              <a:t>Rule: new topic, new chat. Otherwise answers get cluttered by the old conversation.</a:t>
            </a:r>
            <a:endParaRPr lang="en-US" sz="1400" dirty="0"/>
          </a:p>
        </p:txBody>
      </p:sp>
      <p:sp>
        <p:nvSpPr>
          <p:cNvPr id="19" name="Shape 17"/>
          <p:cNvSpPr/>
          <p:nvPr/>
        </p:nvSpPr>
        <p:spPr>
          <a:xfrm>
            <a:off x="502920" y="5193792"/>
            <a:ext cx="11155680" cy="749808"/>
          </a:xfrm>
          <a:prstGeom prst="roundRect">
            <a:avLst>
              <a:gd name="adj" fmla="val 14634"/>
            </a:avLst>
          </a:prstGeom>
          <a:solidFill>
            <a:srgbClr val="F4F2EC"/>
          </a:solidFill>
          <a:ln w="12700">
            <a:solidFill>
              <a:srgbClr val="DDD8CC"/>
            </a:solidFill>
            <a:prstDash val="solid"/>
          </a:ln>
        </p:spPr>
      </p:sp>
      <p:sp>
        <p:nvSpPr>
          <p:cNvPr id="20" name="Shape 18"/>
          <p:cNvSpPr/>
          <p:nvPr/>
        </p:nvSpPr>
        <p:spPr>
          <a:xfrm>
            <a:off x="777240" y="5340096"/>
            <a:ext cx="2560320" cy="457200"/>
          </a:xfrm>
          <a:prstGeom prst="roundRect">
            <a:avLst>
              <a:gd name="adj" fmla="val 20000"/>
            </a:avLst>
          </a:prstGeom>
          <a:solidFill>
            <a:srgbClr val="C15F3C"/>
          </a:solidFill>
          <a:ln w="12700">
            <a:solidFill>
              <a:srgbClr val="C15F3C"/>
            </a:solidFill>
            <a:prstDash val="solid"/>
          </a:ln>
        </p:spPr>
      </p:sp>
      <p:sp>
        <p:nvSpPr>
          <p:cNvPr id="21" name="Text 19"/>
          <p:cNvSpPr/>
          <p:nvPr/>
        </p:nvSpPr>
        <p:spPr>
          <a:xfrm>
            <a:off x="777240" y="5340096"/>
            <a:ext cx="256032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Three dots on a reply</a:t>
            </a:r>
            <a:endParaRPr lang="en-US" sz="1300" dirty="0"/>
          </a:p>
        </p:txBody>
      </p:sp>
      <p:sp>
        <p:nvSpPr>
          <p:cNvPr id="22" name="Text 20"/>
          <p:cNvSpPr/>
          <p:nvPr/>
        </p:nvSpPr>
        <p:spPr>
          <a:xfrm>
            <a:off x="3611880" y="5376672"/>
            <a:ext cx="7772400" cy="411480"/>
          </a:xfrm>
          <a:prstGeom prst="rect">
            <a:avLst/>
          </a:prstGeom>
          <a:noFill/>
          <a:ln/>
        </p:spPr>
        <p:txBody>
          <a:bodyPr wrap="square" lIns="0" tIns="0" rIns="0" bIns="0" rtlCol="0" anchor="ctr"/>
          <a:lstStyle/>
          <a:p>
            <a:pPr indent="0" marL="0">
              <a:buNone/>
            </a:pPr>
            <a:r>
              <a:rPr lang="en-US" sz="1400" dirty="0">
                <a:solidFill>
                  <a:srgbClr val="24211D"/>
                </a:solidFill>
                <a:latin typeface="Calibri" pitchFamily="34" charset="0"/>
                <a:ea typeface="Calibri" pitchFamily="34" charset="-122"/>
                <a:cs typeface="Calibri" pitchFamily="34" charset="-120"/>
              </a:rPr>
              <a:t>Copy it, ask for a redo, rate it.</a:t>
            </a:r>
            <a:endParaRPr lang="en-US" sz="1400" dirty="0"/>
          </a:p>
        </p:txBody>
      </p:sp>
      <p:sp>
        <p:nvSpPr>
          <p:cNvPr id="23" name="Shape 21"/>
          <p:cNvSpPr/>
          <p:nvPr/>
        </p:nvSpPr>
        <p:spPr>
          <a:xfrm>
            <a:off x="502920" y="6053328"/>
            <a:ext cx="11155680" cy="0"/>
          </a:xfrm>
          <a:prstGeom prst="roundRect">
            <a:avLst>
              <a:gd name="adj" fmla="val Infinity"/>
            </a:avLst>
          </a:prstGeom>
          <a:solidFill>
            <a:srgbClr val="FFFFFF"/>
          </a:solidFill>
          <a:ln w="12700">
            <a:solidFill>
              <a:srgbClr val="FFFFFF"/>
            </a:solidFill>
            <a:prstDash val="solid"/>
          </a:ln>
        </p:spPr>
      </p:sp>
      <p:sp>
        <p:nvSpPr>
          <p:cNvPr id="24" name="Text 22"/>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5" name="Text 23"/>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9509760" y="1005840"/>
            <a:ext cx="4937760" cy="4937760"/>
          </a:xfrm>
          <a:prstGeom prst="ellipse">
            <a:avLst/>
          </a:prstGeom>
          <a:solidFill>
            <a:srgbClr val="C15F3C">
              <a:alpha val="16000"/>
            </a:srgbClr>
          </a:solidFill>
          <a:ln w="12700">
            <a:solidFill>
              <a:srgbClr val="24211D"/>
            </a:solidFill>
            <a:prstDash val="solid"/>
          </a:ln>
        </p:spPr>
      </p:sp>
      <p:sp>
        <p:nvSpPr>
          <p:cNvPr id="3" name="Text 1"/>
          <p:cNvSpPr/>
          <p:nvPr/>
        </p:nvSpPr>
        <p:spPr>
          <a:xfrm>
            <a:off x="822960" y="2148840"/>
            <a:ext cx="3657600" cy="365760"/>
          </a:xfrm>
          <a:prstGeom prst="rect">
            <a:avLst/>
          </a:prstGeom>
          <a:noFill/>
          <a:ln/>
        </p:spPr>
        <p:txBody>
          <a:bodyPr wrap="square" lIns="0" tIns="0" rIns="0" bIns="0" rtlCol="0" anchor="ctr"/>
          <a:lstStyle/>
          <a:p>
            <a:pPr indent="0" marL="0">
              <a:buNone/>
            </a:pPr>
            <a:r>
              <a:rPr lang="en-US" sz="1500" b="1" spc="300" kern="0" dirty="0">
                <a:solidFill>
                  <a:srgbClr val="E5A283"/>
                </a:solidFill>
                <a:latin typeface="Calibri" pitchFamily="34" charset="0"/>
                <a:ea typeface="Calibri" pitchFamily="34" charset="-122"/>
                <a:cs typeface="Calibri" pitchFamily="34" charset="-120"/>
              </a:rPr>
              <a:t>LESSON 3</a:t>
            </a:r>
            <a:endParaRPr lang="en-US" sz="1500" dirty="0"/>
          </a:p>
        </p:txBody>
      </p:sp>
      <p:sp>
        <p:nvSpPr>
          <p:cNvPr id="4" name="Text 2"/>
          <p:cNvSpPr/>
          <p:nvPr/>
        </p:nvSpPr>
        <p:spPr>
          <a:xfrm>
            <a:off x="777240" y="2560320"/>
            <a:ext cx="8412480" cy="1371600"/>
          </a:xfrm>
          <a:prstGeom prst="rect">
            <a:avLst/>
          </a:prstGeom>
          <a:noFill/>
          <a:ln/>
        </p:spPr>
        <p:txBody>
          <a:bodyPr wrap="square" lIns="0" tIns="0" rIns="0" bIns="0" rtlCol="0" anchor="ctr"/>
          <a:lstStyle/>
          <a:p>
            <a:pPr indent="0" marL="0">
              <a:buNone/>
            </a:pPr>
            <a:r>
              <a:rPr lang="en-US" sz="4600" b="1" dirty="0">
                <a:solidFill>
                  <a:srgbClr val="F7F4EC"/>
                </a:solidFill>
                <a:latin typeface="Cambria" pitchFamily="34" charset="0"/>
                <a:ea typeface="Cambria" pitchFamily="34" charset="-122"/>
                <a:cs typeface="Cambria" pitchFamily="34" charset="-120"/>
              </a:rPr>
              <a:t>How to ask properly</a:t>
            </a:r>
            <a:endParaRPr lang="en-US" sz="4600" dirty="0"/>
          </a:p>
        </p:txBody>
      </p:sp>
      <p:sp>
        <p:nvSpPr>
          <p:cNvPr id="5" name="Text 3"/>
          <p:cNvSpPr/>
          <p:nvPr/>
        </p:nvSpPr>
        <p:spPr>
          <a:xfrm>
            <a:off x="822960" y="3977640"/>
            <a:ext cx="7863840" cy="822960"/>
          </a:xfrm>
          <a:prstGeom prst="rect">
            <a:avLst/>
          </a:prstGeom>
          <a:noFill/>
          <a:ln/>
        </p:spPr>
        <p:txBody>
          <a:bodyPr wrap="square" lIns="0" tIns="0" rIns="0" bIns="0" rtlCol="0" anchor="ctr"/>
          <a:lstStyle/>
          <a:p>
            <a:pPr indent="0" marL="0">
              <a:buNone/>
            </a:pPr>
            <a:r>
              <a:rPr lang="en-US" sz="1700" dirty="0">
                <a:solidFill>
                  <a:srgbClr val="C0B8A9"/>
                </a:solidFill>
                <a:latin typeface="Calibri" pitchFamily="34" charset="0"/>
                <a:ea typeface="Calibri" pitchFamily="34" charset="-122"/>
                <a:cs typeface="Calibri" pitchFamily="34" charset="-120"/>
              </a:rPr>
              <a:t>The gap between useless and wow is almost always the wording</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First, what NOT to do</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These "secret tricks" have been tested. On modern models they do not help.</a:t>
            </a:r>
            <a:endParaRPr lang="en-US" sz="1500" dirty="0"/>
          </a:p>
        </p:txBody>
      </p:sp>
      <p:sp>
        <p:nvSpPr>
          <p:cNvPr id="4" name="Shape 2"/>
          <p:cNvSpPr/>
          <p:nvPr/>
        </p:nvSpPr>
        <p:spPr>
          <a:xfrm>
            <a:off x="502920" y="1965960"/>
            <a:ext cx="11155680" cy="914400"/>
          </a:xfrm>
          <a:prstGeom prst="roundRect">
            <a:avLst>
              <a:gd name="adj" fmla="val 12000"/>
            </a:avLst>
          </a:prstGeom>
          <a:solidFill>
            <a:srgbClr val="FBEBE9"/>
          </a:solidFill>
          <a:ln w="12700">
            <a:solidFill>
              <a:srgbClr val="F0D6D2"/>
            </a:solidFill>
            <a:prstDash val="solid"/>
          </a:ln>
        </p:spPr>
      </p:sp>
      <p:sp>
        <p:nvSpPr>
          <p:cNvPr id="5" name="Text 3"/>
          <p:cNvSpPr/>
          <p:nvPr/>
        </p:nvSpPr>
        <p:spPr>
          <a:xfrm>
            <a:off x="777240" y="2221992"/>
            <a:ext cx="365760" cy="365760"/>
          </a:xfrm>
          <a:prstGeom prst="rect">
            <a:avLst/>
          </a:prstGeom>
          <a:noFill/>
          <a:ln/>
        </p:spPr>
        <p:txBody>
          <a:bodyPr wrap="square" lIns="0" tIns="0" rIns="0" bIns="0" rtlCol="0" anchor="ctr"/>
          <a:lstStyle/>
          <a:p>
            <a:pPr indent="0" marL="0">
              <a:buNone/>
            </a:pPr>
            <a:r>
              <a:rPr lang="en-US" sz="2000" b="1" dirty="0">
                <a:solidFill>
                  <a:srgbClr val="B3261E"/>
                </a:solidFill>
                <a:latin typeface="Calibri" pitchFamily="34" charset="0"/>
                <a:ea typeface="Calibri" pitchFamily="34" charset="-122"/>
                <a:cs typeface="Calibri" pitchFamily="34" charset="-120"/>
              </a:rPr>
              <a:t>✕</a:t>
            </a:r>
            <a:endParaRPr lang="en-US" sz="2000" dirty="0"/>
          </a:p>
        </p:txBody>
      </p:sp>
      <p:sp>
        <p:nvSpPr>
          <p:cNvPr id="6" name="Text 4"/>
          <p:cNvSpPr/>
          <p:nvPr/>
        </p:nvSpPr>
        <p:spPr>
          <a:xfrm>
            <a:off x="1234440" y="2093976"/>
            <a:ext cx="10149840" cy="310896"/>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"You are an expert with 20 years of experience..."</a:t>
            </a:r>
            <a:endParaRPr lang="en-US" sz="1600" dirty="0"/>
          </a:p>
        </p:txBody>
      </p:sp>
      <p:sp>
        <p:nvSpPr>
          <p:cNvPr id="7" name="Text 5"/>
          <p:cNvSpPr/>
          <p:nvPr/>
        </p:nvSpPr>
        <p:spPr>
          <a:xfrm>
            <a:off x="1234440" y="2404872"/>
            <a:ext cx="10149840" cy="402336"/>
          </a:xfrm>
          <a:prstGeom prst="rect">
            <a:avLst/>
          </a:prstGeom>
          <a:noFill/>
          <a:ln/>
        </p:spPr>
        <p:txBody>
          <a:bodyPr wrap="square" lIns="0" tIns="0" rIns="0" bIns="0" rtlCol="0" anchor="t"/>
          <a:lstStyle/>
          <a:p>
            <a:pPr indent="0" marL="0">
              <a:lnSpc>
                <a:spcPts val="1700"/>
              </a:lnSpc>
              <a:buNone/>
            </a:pPr>
            <a:r>
              <a:rPr lang="en-US" sz="1250" dirty="0">
                <a:solidFill>
                  <a:srgbClr val="5C5A52"/>
                </a:solidFill>
                <a:latin typeface="Calibri" pitchFamily="34" charset="0"/>
                <a:ea typeface="Calibri" pitchFamily="34" charset="-122"/>
                <a:cs typeface="Calibri" pitchFamily="34" charset="-120"/>
              </a:rPr>
              <a:t>Anthropic: modern models usually do not need a heavy persona. Better to say what angle to take. As a way of setting the tone it still works.</a:t>
            </a:r>
            <a:endParaRPr lang="en-US" sz="1250" dirty="0"/>
          </a:p>
        </p:txBody>
      </p:sp>
      <p:sp>
        <p:nvSpPr>
          <p:cNvPr id="8" name="Shape 6"/>
          <p:cNvSpPr/>
          <p:nvPr/>
        </p:nvSpPr>
        <p:spPr>
          <a:xfrm>
            <a:off x="502920" y="2971800"/>
            <a:ext cx="11155680" cy="914400"/>
          </a:xfrm>
          <a:prstGeom prst="roundRect">
            <a:avLst>
              <a:gd name="adj" fmla="val 12000"/>
            </a:avLst>
          </a:prstGeom>
          <a:solidFill>
            <a:srgbClr val="FBEBE9"/>
          </a:solidFill>
          <a:ln w="12700">
            <a:solidFill>
              <a:srgbClr val="F0D6D2"/>
            </a:solidFill>
            <a:prstDash val="solid"/>
          </a:ln>
        </p:spPr>
      </p:sp>
      <p:sp>
        <p:nvSpPr>
          <p:cNvPr id="9" name="Text 7"/>
          <p:cNvSpPr/>
          <p:nvPr/>
        </p:nvSpPr>
        <p:spPr>
          <a:xfrm>
            <a:off x="777240" y="3227832"/>
            <a:ext cx="365760" cy="365760"/>
          </a:xfrm>
          <a:prstGeom prst="rect">
            <a:avLst/>
          </a:prstGeom>
          <a:noFill/>
          <a:ln/>
        </p:spPr>
        <p:txBody>
          <a:bodyPr wrap="square" lIns="0" tIns="0" rIns="0" bIns="0" rtlCol="0" anchor="ctr"/>
          <a:lstStyle/>
          <a:p>
            <a:pPr indent="0" marL="0">
              <a:buNone/>
            </a:pPr>
            <a:r>
              <a:rPr lang="en-US" sz="2000" b="1" dirty="0">
                <a:solidFill>
                  <a:srgbClr val="B3261E"/>
                </a:solidFill>
                <a:latin typeface="Calibri" pitchFamily="34" charset="0"/>
                <a:ea typeface="Calibri" pitchFamily="34" charset="-122"/>
                <a:cs typeface="Calibri" pitchFamily="34" charset="-120"/>
              </a:rPr>
              <a:t>✕</a:t>
            </a:r>
            <a:endParaRPr lang="en-US" sz="2000" dirty="0"/>
          </a:p>
        </p:txBody>
      </p:sp>
      <p:sp>
        <p:nvSpPr>
          <p:cNvPr id="10" name="Text 8"/>
          <p:cNvSpPr/>
          <p:nvPr/>
        </p:nvSpPr>
        <p:spPr>
          <a:xfrm>
            <a:off x="1234440" y="3099816"/>
            <a:ext cx="10149840" cy="310896"/>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"Think step by step"</a:t>
            </a:r>
            <a:endParaRPr lang="en-US" sz="1600" dirty="0"/>
          </a:p>
        </p:txBody>
      </p:sp>
      <p:sp>
        <p:nvSpPr>
          <p:cNvPr id="11" name="Text 9"/>
          <p:cNvSpPr/>
          <p:nvPr/>
        </p:nvSpPr>
        <p:spPr>
          <a:xfrm>
            <a:off x="1234440" y="3410712"/>
            <a:ext cx="10149840" cy="402336"/>
          </a:xfrm>
          <a:prstGeom prst="rect">
            <a:avLst/>
          </a:prstGeom>
          <a:noFill/>
          <a:ln/>
        </p:spPr>
        <p:txBody>
          <a:bodyPr wrap="square" lIns="0" tIns="0" rIns="0" bIns="0" rtlCol="0" anchor="t"/>
          <a:lstStyle/>
          <a:p>
            <a:pPr indent="0" marL="0">
              <a:lnSpc>
                <a:spcPts val="1700"/>
              </a:lnSpc>
              <a:buNone/>
            </a:pPr>
            <a:r>
              <a:rPr lang="en-US" sz="1250" dirty="0">
                <a:solidFill>
                  <a:srgbClr val="5C5A52"/>
                </a:solidFill>
                <a:latin typeface="Calibri" pitchFamily="34" charset="0"/>
                <a:ea typeface="Calibri" pitchFamily="34" charset="-122"/>
                <a:cs typeface="Calibri" pitchFamily="34" charset="-120"/>
              </a:rPr>
              <a:t>OpenAI: "Avoid prompts like 'think step by step' — the models reason internally." Wharton, June 2025: gains within 3%, and minus 3% for one model.</a:t>
            </a:r>
            <a:endParaRPr lang="en-US" sz="1250" dirty="0"/>
          </a:p>
        </p:txBody>
      </p:sp>
      <p:sp>
        <p:nvSpPr>
          <p:cNvPr id="12" name="Shape 10"/>
          <p:cNvSpPr/>
          <p:nvPr/>
        </p:nvSpPr>
        <p:spPr>
          <a:xfrm>
            <a:off x="502920" y="3977640"/>
            <a:ext cx="11155680" cy="914400"/>
          </a:xfrm>
          <a:prstGeom prst="roundRect">
            <a:avLst>
              <a:gd name="adj" fmla="val 12000"/>
            </a:avLst>
          </a:prstGeom>
          <a:solidFill>
            <a:srgbClr val="FBEBE9"/>
          </a:solidFill>
          <a:ln w="12700">
            <a:solidFill>
              <a:srgbClr val="F0D6D2"/>
            </a:solidFill>
            <a:prstDash val="solid"/>
          </a:ln>
        </p:spPr>
      </p:sp>
      <p:sp>
        <p:nvSpPr>
          <p:cNvPr id="13" name="Text 11"/>
          <p:cNvSpPr/>
          <p:nvPr/>
        </p:nvSpPr>
        <p:spPr>
          <a:xfrm>
            <a:off x="777240" y="4233672"/>
            <a:ext cx="365760" cy="365760"/>
          </a:xfrm>
          <a:prstGeom prst="rect">
            <a:avLst/>
          </a:prstGeom>
          <a:noFill/>
          <a:ln/>
        </p:spPr>
        <p:txBody>
          <a:bodyPr wrap="square" lIns="0" tIns="0" rIns="0" bIns="0" rtlCol="0" anchor="ctr"/>
          <a:lstStyle/>
          <a:p>
            <a:pPr indent="0" marL="0">
              <a:buNone/>
            </a:pPr>
            <a:r>
              <a:rPr lang="en-US" sz="2000" b="1" dirty="0">
                <a:solidFill>
                  <a:srgbClr val="B3261E"/>
                </a:solidFill>
                <a:latin typeface="Calibri" pitchFamily="34" charset="0"/>
                <a:ea typeface="Calibri" pitchFamily="34" charset="-122"/>
                <a:cs typeface="Calibri" pitchFamily="34" charset="-120"/>
              </a:rPr>
              <a:t>✕</a:t>
            </a:r>
            <a:endParaRPr lang="en-US" sz="2000" dirty="0"/>
          </a:p>
        </p:txBody>
      </p:sp>
      <p:sp>
        <p:nvSpPr>
          <p:cNvPr id="14" name="Text 12"/>
          <p:cNvSpPr/>
          <p:nvPr/>
        </p:nvSpPr>
        <p:spPr>
          <a:xfrm>
            <a:off x="1234440" y="4105656"/>
            <a:ext cx="10149840" cy="310896"/>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"I will pay you $1000", threats, pleading</a:t>
            </a:r>
            <a:endParaRPr lang="en-US" sz="1600" dirty="0"/>
          </a:p>
        </p:txBody>
      </p:sp>
      <p:sp>
        <p:nvSpPr>
          <p:cNvPr id="15" name="Text 13"/>
          <p:cNvSpPr/>
          <p:nvPr/>
        </p:nvSpPr>
        <p:spPr>
          <a:xfrm>
            <a:off x="1234440" y="4416552"/>
            <a:ext cx="10149840" cy="402336"/>
          </a:xfrm>
          <a:prstGeom prst="rect">
            <a:avLst/>
          </a:prstGeom>
          <a:noFill/>
          <a:ln/>
        </p:spPr>
        <p:txBody>
          <a:bodyPr wrap="square" lIns="0" tIns="0" rIns="0" bIns="0" rtlCol="0" anchor="t"/>
          <a:lstStyle/>
          <a:p>
            <a:pPr indent="0" marL="0">
              <a:lnSpc>
                <a:spcPts val="1700"/>
              </a:lnSpc>
              <a:buNone/>
            </a:pPr>
            <a:r>
              <a:rPr lang="en-US" sz="1250" dirty="0">
                <a:solidFill>
                  <a:srgbClr val="5C5A52"/>
                </a:solidFill>
                <a:latin typeface="Calibri" pitchFamily="34" charset="0"/>
                <a:ea typeface="Calibri" pitchFamily="34" charset="-122"/>
                <a:cs typeface="Calibri" pitchFamily="34" charset="-120"/>
              </a:rPr>
              <a:t>Wharton (August 2025) tested nine kinds of pressure. Not one had a consistent effect. Extra text gets in the way — the model answers it instead of your question.</a:t>
            </a:r>
            <a:endParaRPr lang="en-US" sz="1250" dirty="0"/>
          </a:p>
        </p:txBody>
      </p:sp>
      <p:sp>
        <p:nvSpPr>
          <p:cNvPr id="16" name="Shape 14"/>
          <p:cNvSpPr/>
          <p:nvPr/>
        </p:nvSpPr>
        <p:spPr>
          <a:xfrm>
            <a:off x="502920" y="4983480"/>
            <a:ext cx="11155680" cy="914400"/>
          </a:xfrm>
          <a:prstGeom prst="roundRect">
            <a:avLst>
              <a:gd name="adj" fmla="val 12000"/>
            </a:avLst>
          </a:prstGeom>
          <a:solidFill>
            <a:srgbClr val="FBEBE9"/>
          </a:solidFill>
          <a:ln w="12700">
            <a:solidFill>
              <a:srgbClr val="F0D6D2"/>
            </a:solidFill>
            <a:prstDash val="solid"/>
          </a:ln>
        </p:spPr>
      </p:sp>
      <p:sp>
        <p:nvSpPr>
          <p:cNvPr id="17" name="Text 15"/>
          <p:cNvSpPr/>
          <p:nvPr/>
        </p:nvSpPr>
        <p:spPr>
          <a:xfrm>
            <a:off x="777240" y="5239512"/>
            <a:ext cx="365760" cy="365760"/>
          </a:xfrm>
          <a:prstGeom prst="rect">
            <a:avLst/>
          </a:prstGeom>
          <a:noFill/>
          <a:ln/>
        </p:spPr>
        <p:txBody>
          <a:bodyPr wrap="square" lIns="0" tIns="0" rIns="0" bIns="0" rtlCol="0" anchor="ctr"/>
          <a:lstStyle/>
          <a:p>
            <a:pPr indent="0" marL="0">
              <a:buNone/>
            </a:pPr>
            <a:r>
              <a:rPr lang="en-US" sz="2000" b="1" dirty="0">
                <a:solidFill>
                  <a:srgbClr val="B3261E"/>
                </a:solidFill>
                <a:latin typeface="Calibri" pitchFamily="34" charset="0"/>
                <a:ea typeface="Calibri" pitchFamily="34" charset="-122"/>
                <a:cs typeface="Calibri" pitchFamily="34" charset="-120"/>
              </a:rPr>
              <a:t>✕</a:t>
            </a:r>
            <a:endParaRPr lang="en-US" sz="2000" dirty="0"/>
          </a:p>
        </p:txBody>
      </p:sp>
      <p:sp>
        <p:nvSpPr>
          <p:cNvPr id="18" name="Text 16"/>
          <p:cNvSpPr/>
          <p:nvPr/>
        </p:nvSpPr>
        <p:spPr>
          <a:xfrm>
            <a:off x="1234440" y="5111496"/>
            <a:ext cx="10149840" cy="310896"/>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Special symbols and tags</a:t>
            </a:r>
            <a:endParaRPr lang="en-US" sz="1600" dirty="0"/>
          </a:p>
        </p:txBody>
      </p:sp>
      <p:sp>
        <p:nvSpPr>
          <p:cNvPr id="19" name="Text 17"/>
          <p:cNvSpPr/>
          <p:nvPr/>
        </p:nvSpPr>
        <p:spPr>
          <a:xfrm>
            <a:off x="1234440" y="5422392"/>
            <a:ext cx="10149840" cy="402336"/>
          </a:xfrm>
          <a:prstGeom prst="rect">
            <a:avLst/>
          </a:prstGeom>
          <a:noFill/>
          <a:ln/>
        </p:spPr>
        <p:txBody>
          <a:bodyPr wrap="square" lIns="0" tIns="0" rIns="0" bIns="0" rtlCol="0" anchor="t"/>
          <a:lstStyle/>
          <a:p>
            <a:pPr indent="0" marL="0">
              <a:lnSpc>
                <a:spcPts val="1700"/>
              </a:lnSpc>
              <a:buNone/>
            </a:pPr>
            <a:r>
              <a:rPr lang="en-US" sz="1250" dirty="0">
                <a:solidFill>
                  <a:srgbClr val="5C5A52"/>
                </a:solidFill>
                <a:latin typeface="Calibri" pitchFamily="34" charset="0"/>
                <a:ea typeface="Calibri" pitchFamily="34" charset="-122"/>
                <a:cs typeface="Calibri" pitchFamily="34" charset="-120"/>
              </a:rPr>
              <a:t>An ordinary person does not need them: modern models understand structure without them.</a:t>
            </a:r>
            <a:endParaRPr lang="en-US" sz="1250" dirty="0"/>
          </a:p>
        </p:txBody>
      </p:sp>
      <p:sp>
        <p:nvSpPr>
          <p:cNvPr id="20" name="Text 18"/>
          <p:cNvSpPr/>
          <p:nvPr/>
        </p:nvSpPr>
        <p:spPr>
          <a:xfrm>
            <a:off x="548640" y="6035040"/>
            <a:ext cx="10058400" cy="274320"/>
          </a:xfrm>
          <a:prstGeom prst="rect">
            <a:avLst/>
          </a:prstGeom>
          <a:noFill/>
          <a:ln/>
        </p:spPr>
        <p:txBody>
          <a:bodyPr wrap="square" lIns="0" tIns="0" rIns="0" bIns="0" rtlCol="0" anchor="ctr"/>
          <a:lstStyle/>
          <a:p>
            <a:pPr indent="0" marL="0">
              <a:buNone/>
            </a:pPr>
            <a:r>
              <a:rPr lang="en-US" sz="1300" i="1" dirty="0">
                <a:solidFill>
                  <a:srgbClr val="5C5A52"/>
                </a:solidFill>
                <a:latin typeface="Calibri" pitchFamily="34" charset="0"/>
                <a:ea typeface="Calibri" pitchFamily="34" charset="-122"/>
                <a:cs typeface="Calibri" pitchFamily="34" charset="-120"/>
              </a:rPr>
              <a:t>Nobody is banning politeness — just know that it does not change the quality of the answer.</a:t>
            </a:r>
            <a:endParaRPr lang="en-US" sz="1300" dirty="0"/>
          </a:p>
        </p:txBody>
      </p:sp>
      <p:sp>
        <p:nvSpPr>
          <p:cNvPr id="21" name="Text 19"/>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2" name="Text 20"/>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The formula that actually works</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On the essentials, OpenAI, Anthropic and Google agree in their official guides.</a:t>
            </a:r>
            <a:endParaRPr lang="en-US" sz="1500" dirty="0"/>
          </a:p>
        </p:txBody>
      </p:sp>
      <p:sp>
        <p:nvSpPr>
          <p:cNvPr id="4" name="Shape 2"/>
          <p:cNvSpPr/>
          <p:nvPr/>
        </p:nvSpPr>
        <p:spPr>
          <a:xfrm>
            <a:off x="502920" y="1965960"/>
            <a:ext cx="2157984" cy="2286000"/>
          </a:xfrm>
          <a:prstGeom prst="roundRect">
            <a:avLst>
              <a:gd name="adj" fmla="val 5085"/>
            </a:avLst>
          </a:prstGeom>
          <a:solidFill>
            <a:srgbClr val="F5E9E3"/>
          </a:solidFill>
          <a:ln w="12700">
            <a:solidFill>
              <a:srgbClr val="E8CFC2"/>
            </a:solidFill>
            <a:prstDash val="solid"/>
          </a:ln>
        </p:spPr>
      </p:sp>
      <p:sp>
        <p:nvSpPr>
          <p:cNvPr id="5" name="Shape 3"/>
          <p:cNvSpPr/>
          <p:nvPr/>
        </p:nvSpPr>
        <p:spPr>
          <a:xfrm>
            <a:off x="1371600" y="2148840"/>
            <a:ext cx="420624" cy="420624"/>
          </a:xfrm>
          <a:prstGeom prst="ellipse">
            <a:avLst/>
          </a:prstGeom>
          <a:solidFill>
            <a:srgbClr val="C15F3C"/>
          </a:solidFill>
          <a:ln w="12700">
            <a:solidFill>
              <a:srgbClr val="C15F3C"/>
            </a:solidFill>
            <a:prstDash val="solid"/>
          </a:ln>
        </p:spPr>
      </p:sp>
      <p:sp>
        <p:nvSpPr>
          <p:cNvPr id="6" name="Text 4"/>
          <p:cNvSpPr/>
          <p:nvPr/>
        </p:nvSpPr>
        <p:spPr>
          <a:xfrm>
            <a:off x="1371600" y="21488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640080" y="2697480"/>
            <a:ext cx="1883664" cy="310896"/>
          </a:xfrm>
          <a:prstGeom prst="rect">
            <a:avLst/>
          </a:prstGeom>
          <a:noFill/>
          <a:ln/>
        </p:spPr>
        <p:txBody>
          <a:bodyPr wrap="square" lIns="0" tIns="0" rIns="0" bIns="0" rtlCol="0" anchor="ctr"/>
          <a:lstStyle/>
          <a:p>
            <a:pPr algn="ctr" indent="0" marL="0">
              <a:buNone/>
            </a:pPr>
            <a:r>
              <a:rPr lang="en-US" sz="1300" b="1" spc="100" kern="0" dirty="0">
                <a:solidFill>
                  <a:srgbClr val="A0482A"/>
                </a:solidFill>
                <a:latin typeface="Calibri" pitchFamily="34" charset="0"/>
                <a:ea typeface="Calibri" pitchFamily="34" charset="-122"/>
                <a:cs typeface="Calibri" pitchFamily="34" charset="-120"/>
              </a:rPr>
              <a:t>ACTION</a:t>
            </a:r>
            <a:endParaRPr lang="en-US" sz="1300" dirty="0"/>
          </a:p>
        </p:txBody>
      </p:sp>
      <p:sp>
        <p:nvSpPr>
          <p:cNvPr id="8" name="Text 6"/>
          <p:cNvSpPr/>
          <p:nvPr/>
        </p:nvSpPr>
        <p:spPr>
          <a:xfrm>
            <a:off x="685800" y="3035808"/>
            <a:ext cx="1792224" cy="1097280"/>
          </a:xfrm>
          <a:prstGeom prst="rect">
            <a:avLst/>
          </a:prstGeom>
          <a:noFill/>
          <a:ln/>
        </p:spPr>
        <p:txBody>
          <a:bodyPr wrap="square" lIns="0" tIns="0" rIns="0" bIns="0" rtlCol="0" anchor="ctr"/>
          <a:lstStyle/>
          <a:p>
            <a:pPr algn="ctr" indent="0" marL="0">
              <a:lnSpc>
                <a:spcPts val="1600"/>
              </a:lnSpc>
              <a:buNone/>
            </a:pPr>
            <a:r>
              <a:rPr lang="en-US" sz="1200" dirty="0">
                <a:solidFill>
                  <a:srgbClr val="24211D"/>
                </a:solidFill>
                <a:latin typeface="Calibri" pitchFamily="34" charset="0"/>
                <a:ea typeface="Calibri" pitchFamily="34" charset="-122"/>
                <a:cs typeface="Calibri" pitchFamily="34" charset="-120"/>
              </a:rPr>
              <a:t>Start with a verb: write, explain, compare, shorten, draft</a:t>
            </a:r>
            <a:endParaRPr lang="en-US" sz="1200" dirty="0"/>
          </a:p>
        </p:txBody>
      </p:sp>
      <p:sp>
        <p:nvSpPr>
          <p:cNvPr id="9" name="Shape 7"/>
          <p:cNvSpPr/>
          <p:nvPr/>
        </p:nvSpPr>
        <p:spPr>
          <a:xfrm>
            <a:off x="2734056" y="1965960"/>
            <a:ext cx="2157984" cy="2286000"/>
          </a:xfrm>
          <a:prstGeom prst="roundRect">
            <a:avLst>
              <a:gd name="adj" fmla="val 5085"/>
            </a:avLst>
          </a:prstGeom>
          <a:solidFill>
            <a:srgbClr val="F5E9E3"/>
          </a:solidFill>
          <a:ln w="12700">
            <a:solidFill>
              <a:srgbClr val="E8CFC2"/>
            </a:solidFill>
            <a:prstDash val="solid"/>
          </a:ln>
        </p:spPr>
      </p:sp>
      <p:sp>
        <p:nvSpPr>
          <p:cNvPr id="10" name="Shape 8"/>
          <p:cNvSpPr/>
          <p:nvPr/>
        </p:nvSpPr>
        <p:spPr>
          <a:xfrm>
            <a:off x="3602736" y="2148840"/>
            <a:ext cx="420624" cy="420624"/>
          </a:xfrm>
          <a:prstGeom prst="ellipse">
            <a:avLst/>
          </a:prstGeom>
          <a:solidFill>
            <a:srgbClr val="C15F3C"/>
          </a:solidFill>
          <a:ln w="12700">
            <a:solidFill>
              <a:srgbClr val="C15F3C"/>
            </a:solidFill>
            <a:prstDash val="solid"/>
          </a:ln>
        </p:spPr>
      </p:sp>
      <p:sp>
        <p:nvSpPr>
          <p:cNvPr id="11" name="Text 9"/>
          <p:cNvSpPr/>
          <p:nvPr/>
        </p:nvSpPr>
        <p:spPr>
          <a:xfrm>
            <a:off x="3602736" y="21488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2871216" y="2697480"/>
            <a:ext cx="1883664" cy="310896"/>
          </a:xfrm>
          <a:prstGeom prst="rect">
            <a:avLst/>
          </a:prstGeom>
          <a:noFill/>
          <a:ln/>
        </p:spPr>
        <p:txBody>
          <a:bodyPr wrap="square" lIns="0" tIns="0" rIns="0" bIns="0" rtlCol="0" anchor="ctr"/>
          <a:lstStyle/>
          <a:p>
            <a:pPr algn="ctr" indent="0" marL="0">
              <a:buNone/>
            </a:pPr>
            <a:r>
              <a:rPr lang="en-US" sz="1300" b="1" spc="100" kern="0" dirty="0">
                <a:solidFill>
                  <a:srgbClr val="A0482A"/>
                </a:solidFill>
                <a:latin typeface="Calibri" pitchFamily="34" charset="0"/>
                <a:ea typeface="Calibri" pitchFamily="34" charset="-122"/>
                <a:cs typeface="Calibri" pitchFamily="34" charset="-120"/>
              </a:rPr>
              <a:t>WHO I AM</a:t>
            </a:r>
            <a:endParaRPr lang="en-US" sz="1300" dirty="0"/>
          </a:p>
        </p:txBody>
      </p:sp>
      <p:sp>
        <p:nvSpPr>
          <p:cNvPr id="13" name="Text 11"/>
          <p:cNvSpPr/>
          <p:nvPr/>
        </p:nvSpPr>
        <p:spPr>
          <a:xfrm>
            <a:off x="2916936" y="3035808"/>
            <a:ext cx="1792224" cy="1097280"/>
          </a:xfrm>
          <a:prstGeom prst="rect">
            <a:avLst/>
          </a:prstGeom>
          <a:noFill/>
          <a:ln/>
        </p:spPr>
        <p:txBody>
          <a:bodyPr wrap="square" lIns="0" tIns="0" rIns="0" bIns="0" rtlCol="0" anchor="ctr"/>
          <a:lstStyle/>
          <a:p>
            <a:pPr algn="ctr" indent="0" marL="0">
              <a:lnSpc>
                <a:spcPts val="1600"/>
              </a:lnSpc>
              <a:buNone/>
            </a:pPr>
            <a:r>
              <a:rPr lang="en-US" sz="1200" dirty="0">
                <a:solidFill>
                  <a:srgbClr val="24211D"/>
                </a:solidFill>
                <a:latin typeface="Calibri" pitchFamily="34" charset="0"/>
                <a:ea typeface="Calibri" pitchFamily="34" charset="-122"/>
                <a:cs typeface="Calibri" pitchFamily="34" charset="-120"/>
              </a:rPr>
              <a:t>My age, my level, who the text is for</a:t>
            </a:r>
            <a:endParaRPr lang="en-US" sz="1200" dirty="0"/>
          </a:p>
        </p:txBody>
      </p:sp>
      <p:sp>
        <p:nvSpPr>
          <p:cNvPr id="14" name="Shape 12"/>
          <p:cNvSpPr/>
          <p:nvPr/>
        </p:nvSpPr>
        <p:spPr>
          <a:xfrm>
            <a:off x="4965192" y="1965960"/>
            <a:ext cx="2157984" cy="2286000"/>
          </a:xfrm>
          <a:prstGeom prst="roundRect">
            <a:avLst>
              <a:gd name="adj" fmla="val 5085"/>
            </a:avLst>
          </a:prstGeom>
          <a:solidFill>
            <a:srgbClr val="F5E9E3"/>
          </a:solidFill>
          <a:ln w="12700">
            <a:solidFill>
              <a:srgbClr val="E8CFC2"/>
            </a:solidFill>
            <a:prstDash val="solid"/>
          </a:ln>
        </p:spPr>
      </p:sp>
      <p:sp>
        <p:nvSpPr>
          <p:cNvPr id="15" name="Shape 13"/>
          <p:cNvSpPr/>
          <p:nvPr/>
        </p:nvSpPr>
        <p:spPr>
          <a:xfrm>
            <a:off x="5833872" y="2148840"/>
            <a:ext cx="420624" cy="420624"/>
          </a:xfrm>
          <a:prstGeom prst="ellipse">
            <a:avLst/>
          </a:prstGeom>
          <a:solidFill>
            <a:srgbClr val="C15F3C"/>
          </a:solidFill>
          <a:ln w="12700">
            <a:solidFill>
              <a:srgbClr val="C15F3C"/>
            </a:solidFill>
            <a:prstDash val="solid"/>
          </a:ln>
        </p:spPr>
      </p:sp>
      <p:sp>
        <p:nvSpPr>
          <p:cNvPr id="16" name="Text 14"/>
          <p:cNvSpPr/>
          <p:nvPr/>
        </p:nvSpPr>
        <p:spPr>
          <a:xfrm>
            <a:off x="5833872" y="21488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5102352" y="2697480"/>
            <a:ext cx="1883664" cy="310896"/>
          </a:xfrm>
          <a:prstGeom prst="rect">
            <a:avLst/>
          </a:prstGeom>
          <a:noFill/>
          <a:ln/>
        </p:spPr>
        <p:txBody>
          <a:bodyPr wrap="square" lIns="0" tIns="0" rIns="0" bIns="0" rtlCol="0" anchor="ctr"/>
          <a:lstStyle/>
          <a:p>
            <a:pPr algn="ctr" indent="0" marL="0">
              <a:buNone/>
            </a:pPr>
            <a:r>
              <a:rPr lang="en-US" sz="1300" b="1" spc="100" kern="0" dirty="0">
                <a:solidFill>
                  <a:srgbClr val="A0482A"/>
                </a:solidFill>
                <a:latin typeface="Calibri" pitchFamily="34" charset="0"/>
                <a:ea typeface="Calibri" pitchFamily="34" charset="-122"/>
                <a:cs typeface="Calibri" pitchFamily="34" charset="-120"/>
              </a:rPr>
              <a:t>CONTEXT</a:t>
            </a:r>
            <a:endParaRPr lang="en-US" sz="1300" dirty="0"/>
          </a:p>
        </p:txBody>
      </p:sp>
      <p:sp>
        <p:nvSpPr>
          <p:cNvPr id="18" name="Text 16"/>
          <p:cNvSpPr/>
          <p:nvPr/>
        </p:nvSpPr>
        <p:spPr>
          <a:xfrm>
            <a:off x="5148072" y="3035808"/>
            <a:ext cx="1792224" cy="1097280"/>
          </a:xfrm>
          <a:prstGeom prst="rect">
            <a:avLst/>
          </a:prstGeom>
          <a:noFill/>
          <a:ln/>
        </p:spPr>
        <p:txBody>
          <a:bodyPr wrap="square" lIns="0" tIns="0" rIns="0" bIns="0" rtlCol="0" anchor="ctr"/>
          <a:lstStyle/>
          <a:p>
            <a:pPr algn="ctr" indent="0" marL="0">
              <a:lnSpc>
                <a:spcPts val="1600"/>
              </a:lnSpc>
              <a:buNone/>
            </a:pPr>
            <a:r>
              <a:rPr lang="en-US" sz="1200" dirty="0">
                <a:solidFill>
                  <a:srgbClr val="24211D"/>
                </a:solidFill>
                <a:latin typeface="Calibri" pitchFamily="34" charset="0"/>
                <a:ea typeface="Calibri" pitchFamily="34" charset="-122"/>
                <a:cs typeface="Calibri" pitchFamily="34" charset="-120"/>
              </a:rPr>
              <a:t>Details, dates, amounts, what I tried, limits</a:t>
            </a:r>
            <a:endParaRPr lang="en-US" sz="1200" dirty="0"/>
          </a:p>
        </p:txBody>
      </p:sp>
      <p:sp>
        <p:nvSpPr>
          <p:cNvPr id="19" name="Shape 17"/>
          <p:cNvSpPr/>
          <p:nvPr/>
        </p:nvSpPr>
        <p:spPr>
          <a:xfrm>
            <a:off x="7196328" y="1965960"/>
            <a:ext cx="2157984" cy="2286000"/>
          </a:xfrm>
          <a:prstGeom prst="roundRect">
            <a:avLst>
              <a:gd name="adj" fmla="val 5085"/>
            </a:avLst>
          </a:prstGeom>
          <a:solidFill>
            <a:srgbClr val="F5E9E3"/>
          </a:solidFill>
          <a:ln w="12700">
            <a:solidFill>
              <a:srgbClr val="E8CFC2"/>
            </a:solidFill>
            <a:prstDash val="solid"/>
          </a:ln>
        </p:spPr>
      </p:sp>
      <p:sp>
        <p:nvSpPr>
          <p:cNvPr id="20" name="Shape 18"/>
          <p:cNvSpPr/>
          <p:nvPr/>
        </p:nvSpPr>
        <p:spPr>
          <a:xfrm>
            <a:off x="8065008" y="2148840"/>
            <a:ext cx="420624" cy="420624"/>
          </a:xfrm>
          <a:prstGeom prst="ellipse">
            <a:avLst/>
          </a:prstGeom>
          <a:solidFill>
            <a:srgbClr val="C15F3C"/>
          </a:solidFill>
          <a:ln w="12700">
            <a:solidFill>
              <a:srgbClr val="C15F3C"/>
            </a:solidFill>
            <a:prstDash val="solid"/>
          </a:ln>
        </p:spPr>
      </p:sp>
      <p:sp>
        <p:nvSpPr>
          <p:cNvPr id="21" name="Text 19"/>
          <p:cNvSpPr/>
          <p:nvPr/>
        </p:nvSpPr>
        <p:spPr>
          <a:xfrm>
            <a:off x="8065008" y="21488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7333488" y="2697480"/>
            <a:ext cx="1883664" cy="310896"/>
          </a:xfrm>
          <a:prstGeom prst="rect">
            <a:avLst/>
          </a:prstGeom>
          <a:noFill/>
          <a:ln/>
        </p:spPr>
        <p:txBody>
          <a:bodyPr wrap="square" lIns="0" tIns="0" rIns="0" bIns="0" rtlCol="0" anchor="ctr"/>
          <a:lstStyle/>
          <a:p>
            <a:pPr algn="ctr" indent="0" marL="0">
              <a:buNone/>
            </a:pPr>
            <a:r>
              <a:rPr lang="en-US" sz="1300" b="1" spc="100" kern="0" dirty="0">
                <a:solidFill>
                  <a:srgbClr val="A0482A"/>
                </a:solidFill>
                <a:latin typeface="Calibri" pitchFamily="34" charset="0"/>
                <a:ea typeface="Calibri" pitchFamily="34" charset="-122"/>
                <a:cs typeface="Calibri" pitchFamily="34" charset="-120"/>
              </a:rPr>
              <a:t>FORMAT</a:t>
            </a:r>
            <a:endParaRPr lang="en-US" sz="1300" dirty="0"/>
          </a:p>
        </p:txBody>
      </p:sp>
      <p:sp>
        <p:nvSpPr>
          <p:cNvPr id="23" name="Text 21"/>
          <p:cNvSpPr/>
          <p:nvPr/>
        </p:nvSpPr>
        <p:spPr>
          <a:xfrm>
            <a:off x="7379208" y="3035808"/>
            <a:ext cx="1792224" cy="1097280"/>
          </a:xfrm>
          <a:prstGeom prst="rect">
            <a:avLst/>
          </a:prstGeom>
          <a:noFill/>
          <a:ln/>
        </p:spPr>
        <p:txBody>
          <a:bodyPr wrap="square" lIns="0" tIns="0" rIns="0" bIns="0" rtlCol="0" anchor="ctr"/>
          <a:lstStyle/>
          <a:p>
            <a:pPr algn="ctr" indent="0" marL="0">
              <a:lnSpc>
                <a:spcPts val="1600"/>
              </a:lnSpc>
              <a:buNone/>
            </a:pPr>
            <a:r>
              <a:rPr lang="en-US" sz="1200" dirty="0">
                <a:solidFill>
                  <a:srgbClr val="24211D"/>
                </a:solidFill>
                <a:latin typeface="Calibri" pitchFamily="34" charset="0"/>
                <a:ea typeface="Calibri" pitchFamily="34" charset="-122"/>
                <a:cs typeface="Calibri" pitchFamily="34" charset="-120"/>
              </a:rPr>
              <a:t>Length, tone, table or list, how many options</a:t>
            </a:r>
            <a:endParaRPr lang="en-US" sz="1200" dirty="0"/>
          </a:p>
        </p:txBody>
      </p:sp>
      <p:sp>
        <p:nvSpPr>
          <p:cNvPr id="24" name="Shape 22"/>
          <p:cNvSpPr/>
          <p:nvPr/>
        </p:nvSpPr>
        <p:spPr>
          <a:xfrm>
            <a:off x="9427464" y="1965960"/>
            <a:ext cx="2157984" cy="2286000"/>
          </a:xfrm>
          <a:prstGeom prst="roundRect">
            <a:avLst>
              <a:gd name="adj" fmla="val 5085"/>
            </a:avLst>
          </a:prstGeom>
          <a:solidFill>
            <a:srgbClr val="F5E9E3"/>
          </a:solidFill>
          <a:ln w="12700">
            <a:solidFill>
              <a:srgbClr val="E8CFC2"/>
            </a:solidFill>
            <a:prstDash val="solid"/>
          </a:ln>
        </p:spPr>
      </p:sp>
      <p:sp>
        <p:nvSpPr>
          <p:cNvPr id="25" name="Shape 23"/>
          <p:cNvSpPr/>
          <p:nvPr/>
        </p:nvSpPr>
        <p:spPr>
          <a:xfrm>
            <a:off x="10296144" y="2148840"/>
            <a:ext cx="420624" cy="420624"/>
          </a:xfrm>
          <a:prstGeom prst="ellipse">
            <a:avLst/>
          </a:prstGeom>
          <a:solidFill>
            <a:srgbClr val="C15F3C"/>
          </a:solidFill>
          <a:ln w="12700">
            <a:solidFill>
              <a:srgbClr val="C15F3C"/>
            </a:solidFill>
            <a:prstDash val="solid"/>
          </a:ln>
        </p:spPr>
      </p:sp>
      <p:sp>
        <p:nvSpPr>
          <p:cNvPr id="26" name="Text 24"/>
          <p:cNvSpPr/>
          <p:nvPr/>
        </p:nvSpPr>
        <p:spPr>
          <a:xfrm>
            <a:off x="10296144" y="21488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7" name="Text 25"/>
          <p:cNvSpPr/>
          <p:nvPr/>
        </p:nvSpPr>
        <p:spPr>
          <a:xfrm>
            <a:off x="9564624" y="2697480"/>
            <a:ext cx="1883664" cy="310896"/>
          </a:xfrm>
          <a:prstGeom prst="rect">
            <a:avLst/>
          </a:prstGeom>
          <a:noFill/>
          <a:ln/>
        </p:spPr>
        <p:txBody>
          <a:bodyPr wrap="square" lIns="0" tIns="0" rIns="0" bIns="0" rtlCol="0" anchor="ctr"/>
          <a:lstStyle/>
          <a:p>
            <a:pPr algn="ctr" indent="0" marL="0">
              <a:buNone/>
            </a:pPr>
            <a:r>
              <a:rPr lang="en-US" sz="1300" b="1" spc="100" kern="0" dirty="0">
                <a:solidFill>
                  <a:srgbClr val="A0482A"/>
                </a:solidFill>
                <a:latin typeface="Calibri" pitchFamily="34" charset="0"/>
                <a:ea typeface="Calibri" pitchFamily="34" charset="-122"/>
                <a:cs typeface="Calibri" pitchFamily="34" charset="-120"/>
              </a:rPr>
              <a:t>ASK ME</a:t>
            </a:r>
            <a:endParaRPr lang="en-US" sz="1300" dirty="0"/>
          </a:p>
        </p:txBody>
      </p:sp>
      <p:sp>
        <p:nvSpPr>
          <p:cNvPr id="28" name="Text 26"/>
          <p:cNvSpPr/>
          <p:nvPr/>
        </p:nvSpPr>
        <p:spPr>
          <a:xfrm>
            <a:off x="9610344" y="3035808"/>
            <a:ext cx="1792224" cy="1097280"/>
          </a:xfrm>
          <a:prstGeom prst="rect">
            <a:avLst/>
          </a:prstGeom>
          <a:noFill/>
          <a:ln/>
        </p:spPr>
        <p:txBody>
          <a:bodyPr wrap="square" lIns="0" tIns="0" rIns="0" bIns="0" rtlCol="0" anchor="ctr"/>
          <a:lstStyle/>
          <a:p>
            <a:pPr algn="ctr" indent="0" marL="0">
              <a:lnSpc>
                <a:spcPts val="1600"/>
              </a:lnSpc>
              <a:buNone/>
            </a:pPr>
            <a:r>
              <a:rPr lang="en-US" sz="1200" dirty="0">
                <a:solidFill>
                  <a:srgbClr val="24211D"/>
                </a:solidFill>
                <a:latin typeface="Calibri" pitchFamily="34" charset="0"/>
                <a:ea typeface="Calibri" pitchFamily="34" charset="-122"/>
                <a:cs typeface="Calibri" pitchFamily="34" charset="-120"/>
              </a:rPr>
              <a:t>"If anything is missing, ask me first"</a:t>
            </a:r>
            <a:endParaRPr lang="en-US" sz="1200" dirty="0"/>
          </a:p>
        </p:txBody>
      </p:sp>
      <p:sp>
        <p:nvSpPr>
          <p:cNvPr id="29" name="Shape 27"/>
          <p:cNvSpPr/>
          <p:nvPr/>
        </p:nvSpPr>
        <p:spPr>
          <a:xfrm>
            <a:off x="502920" y="4480560"/>
            <a:ext cx="5486400" cy="1600200"/>
          </a:xfrm>
          <a:prstGeom prst="roundRect">
            <a:avLst>
              <a:gd name="adj" fmla="val 6857"/>
            </a:avLst>
          </a:prstGeom>
          <a:solidFill>
            <a:srgbClr val="E9F1EC"/>
          </a:solidFill>
          <a:ln w="12700">
            <a:solidFill>
              <a:srgbClr val="D3E3D9"/>
            </a:solidFill>
            <a:prstDash val="solid"/>
          </a:ln>
        </p:spPr>
      </p:sp>
      <p:sp>
        <p:nvSpPr>
          <p:cNvPr id="30" name="Text 28"/>
          <p:cNvSpPr/>
          <p:nvPr/>
        </p:nvSpPr>
        <p:spPr>
          <a:xfrm>
            <a:off x="822960" y="4617720"/>
            <a:ext cx="4846320" cy="310896"/>
          </a:xfrm>
          <a:prstGeom prst="rect">
            <a:avLst/>
          </a:prstGeom>
          <a:noFill/>
          <a:ln/>
        </p:spPr>
        <p:txBody>
          <a:bodyPr wrap="square" lIns="0" tIns="0" rIns="0" bIns="0" rtlCol="0" anchor="ctr"/>
          <a:lstStyle/>
          <a:p>
            <a:pPr indent="0" marL="0">
              <a:buNone/>
            </a:pPr>
            <a:r>
              <a:rPr lang="en-US" sz="1600" b="1" dirty="0">
                <a:solidFill>
                  <a:srgbClr val="2E6E4F"/>
                </a:solidFill>
                <a:latin typeface="Calibri" pitchFamily="34" charset="0"/>
                <a:ea typeface="Calibri" pitchFamily="34" charset="-122"/>
                <a:cs typeface="Calibri" pitchFamily="34" charset="-120"/>
              </a:rPr>
              <a:t>How long should it be</a:t>
            </a:r>
            <a:endParaRPr lang="en-US" sz="1600" dirty="0"/>
          </a:p>
        </p:txBody>
      </p:sp>
      <p:sp>
        <p:nvSpPr>
          <p:cNvPr id="31" name="Text 29"/>
          <p:cNvSpPr/>
          <p:nvPr/>
        </p:nvSpPr>
        <p:spPr>
          <a:xfrm>
            <a:off x="822960" y="4956048"/>
            <a:ext cx="4846320" cy="1005840"/>
          </a:xfrm>
          <a:prstGeom prst="rect">
            <a:avLst/>
          </a:prstGeom>
          <a:noFill/>
          <a:ln/>
        </p:spPr>
        <p:txBody>
          <a:bodyPr wrap="square" lIns="0" tIns="0" rIns="0" bIns="0" rtlCol="0" anchor="t"/>
          <a:lstStyle/>
          <a:p>
            <a:pPr indent="0" marL="0">
              <a:lnSpc>
                <a:spcPts val="1800"/>
              </a:lnSpc>
              <a:buNone/>
            </a:pPr>
            <a:r>
              <a:rPr lang="en-US" sz="1300" dirty="0">
                <a:solidFill>
                  <a:srgbClr val="24211D"/>
                </a:solidFill>
                <a:latin typeface="Calibri" pitchFamily="34" charset="0"/>
                <a:ea typeface="Calibri" pitchFamily="34" charset="-122"/>
                <a:cs typeface="Calibri" pitchFamily="34" charset="-120"/>
              </a:rPr>
              <a:t>Google reports that the best prompts run about 21 words, while most people's first try is under 9 words. </a:t>
            </a:r>
            <a:pPr indent="0" marL="0">
              <a:lnSpc>
                <a:spcPts val="1800"/>
              </a:lnSpc>
              <a:buNone/>
            </a:pPr>
            <a:r>
              <a:rPr lang="en-US" sz="1300" b="1" dirty="0">
                <a:solidFill>
                  <a:srgbClr val="24211D"/>
                </a:solidFill>
                <a:latin typeface="Calibri" pitchFamily="34" charset="0"/>
                <a:ea typeface="Calibri" pitchFamily="34" charset="-122"/>
                <a:cs typeface="Calibri" pitchFamily="34" charset="-120"/>
              </a:rPr>
              <a:t>The beginner mistake is exactly one: too short.</a:t>
            </a:r>
            <a:endParaRPr lang="en-US" sz="1300" dirty="0"/>
          </a:p>
        </p:txBody>
      </p:sp>
      <p:sp>
        <p:nvSpPr>
          <p:cNvPr id="32" name="Shape 30"/>
          <p:cNvSpPr/>
          <p:nvPr/>
        </p:nvSpPr>
        <p:spPr>
          <a:xfrm>
            <a:off x="6172200" y="4480560"/>
            <a:ext cx="5486400" cy="1600200"/>
          </a:xfrm>
          <a:prstGeom prst="roundRect">
            <a:avLst>
              <a:gd name="adj" fmla="val 6857"/>
            </a:avLst>
          </a:prstGeom>
          <a:solidFill>
            <a:srgbClr val="F4F2EC"/>
          </a:solidFill>
          <a:ln w="12700">
            <a:solidFill>
              <a:srgbClr val="DDD8CC"/>
            </a:solidFill>
            <a:prstDash val="solid"/>
          </a:ln>
        </p:spPr>
      </p:sp>
      <p:sp>
        <p:nvSpPr>
          <p:cNvPr id="33" name="Text 31"/>
          <p:cNvSpPr/>
          <p:nvPr/>
        </p:nvSpPr>
        <p:spPr>
          <a:xfrm>
            <a:off x="6492240" y="4617720"/>
            <a:ext cx="4846320" cy="310896"/>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Three habits beat any trick</a:t>
            </a:r>
            <a:endParaRPr lang="en-US" sz="1600" dirty="0"/>
          </a:p>
        </p:txBody>
      </p:sp>
      <p:sp>
        <p:nvSpPr>
          <p:cNvPr id="34" name="Text 32"/>
          <p:cNvSpPr/>
          <p:nvPr/>
        </p:nvSpPr>
        <p:spPr>
          <a:xfrm>
            <a:off x="6537960" y="4983480"/>
            <a:ext cx="4846320" cy="1005840"/>
          </a:xfrm>
          <a:prstGeom prst="rect">
            <a:avLst/>
          </a:prstGeom>
          <a:noFill/>
          <a:ln/>
        </p:spPr>
        <p:txBody>
          <a:bodyPr wrap="square" lIns="0" tIns="0" rIns="0" bIns="0" rtlCol="0" anchor="t"/>
          <a:lstStyle/>
          <a:p>
            <a:pPr marL="342900" indent="-342900">
              <a:spcAft>
                <a:spcPts val="600"/>
              </a:spcAft>
              <a:buSzPct val="100000"/>
              <a:buChar char="•"/>
            </a:pPr>
            <a:r>
              <a:rPr lang="en-US" sz="1300" dirty="0">
                <a:solidFill>
                  <a:srgbClr val="24211D"/>
                </a:solidFill>
                <a:latin typeface="Calibri" pitchFamily="34" charset="0"/>
                <a:ea typeface="Calibri" pitchFamily="34" charset="-122"/>
                <a:cs typeface="Calibri" pitchFamily="34" charset="-120"/>
              </a:rPr>
              <a:t>If it misses, refine — do not start over</a:t>
            </a:r>
            <a:endParaRPr lang="en-US" sz="1300" dirty="0"/>
          </a:p>
          <a:p>
            <a:pPr marL="342900" indent="-342900">
              <a:spcAft>
                <a:spcPts val="600"/>
              </a:spcAft>
              <a:buSzPct val="100000"/>
              <a:buChar char="•"/>
            </a:pPr>
            <a:r>
              <a:rPr lang="en-US" sz="1300" dirty="0">
                <a:solidFill>
                  <a:srgbClr val="24211D"/>
                </a:solidFill>
                <a:latin typeface="Calibri" pitchFamily="34" charset="0"/>
                <a:ea typeface="Calibri" pitchFamily="34" charset="-122"/>
                <a:cs typeface="Calibri" pitchFamily="34" charset="-120"/>
              </a:rPr>
              <a:t>Attach the document, do not retell it</a:t>
            </a:r>
            <a:endParaRPr lang="en-US" sz="1300" dirty="0"/>
          </a:p>
          <a:p>
            <a:pPr marL="342900" indent="-342900">
              <a:spcAft>
                <a:spcPts val="600"/>
              </a:spcAft>
              <a:buSzPct val="100000"/>
              <a:buChar char="•"/>
            </a:pPr>
            <a:r>
              <a:rPr lang="en-US" sz="1300" dirty="0">
                <a:solidFill>
                  <a:srgbClr val="24211D"/>
                </a:solidFill>
                <a:latin typeface="Calibri" pitchFamily="34" charset="0"/>
                <a:ea typeface="Calibri" pitchFamily="34" charset="-122"/>
                <a:cs typeface="Calibri" pitchFamily="34" charset="-120"/>
              </a:rPr>
              <a:t>Ask it to ask you questions</a:t>
            </a:r>
            <a:endParaRPr lang="en-US" sz="1300" dirty="0"/>
          </a:p>
        </p:txBody>
      </p:sp>
      <p:sp>
        <p:nvSpPr>
          <p:cNvPr id="35" name="Text 33"/>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36" name="Text 34"/>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What this looks like in practice</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On the left, how people usually ask. On the right, how to ask.</a:t>
            </a:r>
            <a:endParaRPr lang="en-US" sz="1500" dirty="0"/>
          </a:p>
        </p:txBody>
      </p:sp>
      <p:sp>
        <p:nvSpPr>
          <p:cNvPr id="4" name="Shape 2"/>
          <p:cNvSpPr/>
          <p:nvPr/>
        </p:nvSpPr>
        <p:spPr>
          <a:xfrm>
            <a:off x="502920" y="1874520"/>
            <a:ext cx="5486400" cy="1371600"/>
          </a:xfrm>
          <a:prstGeom prst="roundRect">
            <a:avLst>
              <a:gd name="adj" fmla="val 8000"/>
            </a:avLst>
          </a:prstGeom>
          <a:solidFill>
            <a:srgbClr val="FBEBE9"/>
          </a:solidFill>
          <a:ln w="12700">
            <a:solidFill>
              <a:srgbClr val="F0D6D2"/>
            </a:solidFill>
            <a:prstDash val="solid"/>
          </a:ln>
        </p:spPr>
      </p:sp>
      <p:sp>
        <p:nvSpPr>
          <p:cNvPr id="5" name="Text 3"/>
          <p:cNvSpPr/>
          <p:nvPr/>
        </p:nvSpPr>
        <p:spPr>
          <a:xfrm>
            <a:off x="822960" y="2011680"/>
            <a:ext cx="4846320" cy="310896"/>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  How people usually ask</a:t>
            </a:r>
            <a:endParaRPr lang="en-US" sz="1500" dirty="0"/>
          </a:p>
        </p:txBody>
      </p:sp>
      <p:sp>
        <p:nvSpPr>
          <p:cNvPr id="6" name="Text 4"/>
          <p:cNvSpPr/>
          <p:nvPr/>
        </p:nvSpPr>
        <p:spPr>
          <a:xfrm>
            <a:off x="822960" y="2377440"/>
            <a:ext cx="4846320" cy="731520"/>
          </a:xfrm>
          <a:prstGeom prst="rect">
            <a:avLst/>
          </a:prstGeom>
          <a:noFill/>
          <a:ln/>
        </p:spPr>
        <p:txBody>
          <a:bodyPr wrap="square" lIns="0" tIns="0" rIns="0" bIns="0" rtlCol="0" anchor="ctr"/>
          <a:lstStyle/>
          <a:p>
            <a:pPr indent="0" marL="0">
              <a:buNone/>
            </a:pPr>
            <a:r>
              <a:rPr lang="en-US" sz="1700" i="1" dirty="0">
                <a:solidFill>
                  <a:srgbClr val="24211D"/>
                </a:solidFill>
                <a:latin typeface="Calibri" pitchFamily="34" charset="0"/>
                <a:ea typeface="Calibri" pitchFamily="34" charset="-122"/>
                <a:cs typeface="Calibri" pitchFamily="34" charset="-120"/>
              </a:rPr>
              <a:t>"write a complaint to a shop"</a:t>
            </a:r>
            <a:endParaRPr lang="en-US" sz="1700" dirty="0"/>
          </a:p>
        </p:txBody>
      </p:sp>
      <p:sp>
        <p:nvSpPr>
          <p:cNvPr id="7" name="Shape 5"/>
          <p:cNvSpPr/>
          <p:nvPr/>
        </p:nvSpPr>
        <p:spPr>
          <a:xfrm>
            <a:off x="6172200" y="1874520"/>
            <a:ext cx="5486400" cy="4023360"/>
          </a:xfrm>
          <a:prstGeom prst="roundRect">
            <a:avLst>
              <a:gd name="adj" fmla="val 2727"/>
            </a:avLst>
          </a:prstGeom>
          <a:solidFill>
            <a:srgbClr val="E9F1EC"/>
          </a:solidFill>
          <a:ln w="12700">
            <a:solidFill>
              <a:srgbClr val="D3E3D9"/>
            </a:solidFill>
            <a:prstDash val="solid"/>
          </a:ln>
        </p:spPr>
      </p:sp>
      <p:sp>
        <p:nvSpPr>
          <p:cNvPr id="8" name="Text 6"/>
          <p:cNvSpPr/>
          <p:nvPr/>
        </p:nvSpPr>
        <p:spPr>
          <a:xfrm>
            <a:off x="6492240" y="2011680"/>
            <a:ext cx="4846320" cy="310896"/>
          </a:xfrm>
          <a:prstGeom prst="rect">
            <a:avLst/>
          </a:prstGeom>
          <a:noFill/>
          <a:ln/>
        </p:spPr>
        <p:txBody>
          <a:bodyPr wrap="square" lIns="0" tIns="0" rIns="0" bIns="0" rtlCol="0" anchor="ctr"/>
          <a:lstStyle/>
          <a:p>
            <a:pPr indent="0" marL="0">
              <a:buNone/>
            </a:pPr>
            <a:r>
              <a:rPr lang="en-US" sz="1500" b="1" dirty="0">
                <a:solidFill>
                  <a:srgbClr val="2E6E4F"/>
                </a:solidFill>
                <a:latin typeface="Calibri" pitchFamily="34" charset="0"/>
                <a:ea typeface="Calibri" pitchFamily="34" charset="-122"/>
                <a:cs typeface="Calibri" pitchFamily="34" charset="-120"/>
              </a:rPr>
              <a:t>✓  Roughly how to ask</a:t>
            </a:r>
            <a:endParaRPr lang="en-US" sz="1500" dirty="0"/>
          </a:p>
        </p:txBody>
      </p:sp>
      <p:sp>
        <p:nvSpPr>
          <p:cNvPr id="9" name="Text 7"/>
          <p:cNvSpPr/>
          <p:nvPr/>
        </p:nvSpPr>
        <p:spPr>
          <a:xfrm>
            <a:off x="6492240" y="2377440"/>
            <a:ext cx="4846320" cy="2286000"/>
          </a:xfrm>
          <a:prstGeom prst="rect">
            <a:avLst/>
          </a:prstGeom>
          <a:noFill/>
          <a:ln/>
        </p:spPr>
        <p:txBody>
          <a:bodyPr wrap="square" lIns="0" tIns="0" rIns="0" bIns="0" rtlCol="0" anchor="t"/>
          <a:lstStyle/>
          <a:p>
            <a:pPr indent="0" marL="0">
              <a:lnSpc>
                <a:spcPts val="2000"/>
              </a:lnSpc>
              <a:buNone/>
            </a:pPr>
            <a:r>
              <a:rPr lang="en-US" sz="1350" dirty="0">
                <a:solidFill>
                  <a:srgbClr val="24211D"/>
                </a:solidFill>
                <a:latin typeface="Calibri" pitchFamily="34" charset="0"/>
                <a:ea typeface="Calibri" pitchFamily="34" charset="-122"/>
                <a:cs typeface="Calibri" pitchFamily="34" charset="-120"/>
              </a:rPr>
              <a:t>"Help me write a complaint to a shop. On 12 July I bought a kettle for $60, and a week later it stopped switching on. I have the receipt. The shop refused verbally, saying I had misused it. I want my money back. Write it politely but firmly, no longer than one page. At the end, list the documents to attach. If anything is missing, ask me first."</a:t>
            </a:r>
            <a:endParaRPr lang="en-US" sz="1350" dirty="0"/>
          </a:p>
        </p:txBody>
      </p:sp>
      <p:sp>
        <p:nvSpPr>
          <p:cNvPr id="10" name="Shape 8"/>
          <p:cNvSpPr/>
          <p:nvPr/>
        </p:nvSpPr>
        <p:spPr>
          <a:xfrm>
            <a:off x="6492240" y="4754880"/>
            <a:ext cx="4846320" cy="960120"/>
          </a:xfrm>
          <a:prstGeom prst="roundRect">
            <a:avLst>
              <a:gd name="adj" fmla="val 9524"/>
            </a:avLst>
          </a:prstGeom>
          <a:solidFill>
            <a:srgbClr val="FFFFFF"/>
          </a:solidFill>
          <a:ln w="12700">
            <a:solidFill>
              <a:srgbClr val="D3E3D9"/>
            </a:solidFill>
            <a:prstDash val="solid"/>
          </a:ln>
        </p:spPr>
      </p:sp>
      <p:sp>
        <p:nvSpPr>
          <p:cNvPr id="11" name="Text 9"/>
          <p:cNvSpPr/>
          <p:nvPr/>
        </p:nvSpPr>
        <p:spPr>
          <a:xfrm>
            <a:off x="6720840" y="4901184"/>
            <a:ext cx="4434840" cy="685800"/>
          </a:xfrm>
          <a:prstGeom prst="rect">
            <a:avLst/>
          </a:prstGeom>
          <a:noFill/>
          <a:ln/>
        </p:spPr>
        <p:txBody>
          <a:bodyPr wrap="square" lIns="0" tIns="0" rIns="0" bIns="0" rtlCol="0" anchor="t"/>
          <a:lstStyle/>
          <a:p>
            <a:pPr indent="0" marL="0">
              <a:lnSpc>
                <a:spcPts val="1800"/>
              </a:lnSpc>
              <a:buNone/>
            </a:pPr>
            <a:r>
              <a:rPr lang="en-US" sz="1300" b="1" dirty="0">
                <a:solidFill>
                  <a:srgbClr val="2E6E4F"/>
                </a:solidFill>
                <a:latin typeface="Calibri" pitchFamily="34" charset="0"/>
                <a:ea typeface="Calibri" pitchFamily="34" charset="-122"/>
                <a:cs typeface="Calibri" pitchFamily="34" charset="-120"/>
              </a:rPr>
              <a:t>What you get: </a:t>
            </a:r>
            <a:pPr indent="0" marL="0">
              <a:lnSpc>
                <a:spcPts val="1800"/>
              </a:lnSpc>
              <a:buNone/>
            </a:pPr>
            <a:r>
              <a:rPr lang="en-US" sz="1300" dirty="0">
                <a:solidFill>
                  <a:srgbClr val="24211D"/>
                </a:solidFill>
                <a:latin typeface="Calibri" pitchFamily="34" charset="0"/>
                <a:ea typeface="Calibri" pitchFamily="34" charset="-122"/>
                <a:cs typeface="Calibri" pitchFamily="34" charset="-120"/>
              </a:rPr>
              <a:t>a finished letter you only have to print and sign, plus a list of documents for it.</a:t>
            </a:r>
            <a:endParaRPr lang="en-US" sz="1300" dirty="0"/>
          </a:p>
        </p:txBody>
      </p:sp>
      <p:sp>
        <p:nvSpPr>
          <p:cNvPr id="12" name="Shape 10"/>
          <p:cNvSpPr/>
          <p:nvPr/>
        </p:nvSpPr>
        <p:spPr>
          <a:xfrm>
            <a:off x="502920" y="3429000"/>
            <a:ext cx="5486400" cy="2468880"/>
          </a:xfrm>
          <a:prstGeom prst="roundRect">
            <a:avLst>
              <a:gd name="adj" fmla="val 4444"/>
            </a:avLst>
          </a:prstGeom>
          <a:solidFill>
            <a:srgbClr val="F4F2EC"/>
          </a:solidFill>
          <a:ln w="12700">
            <a:solidFill>
              <a:srgbClr val="DDD8CC"/>
            </a:solidFill>
            <a:prstDash val="solid"/>
          </a:ln>
        </p:spPr>
      </p:sp>
      <p:sp>
        <p:nvSpPr>
          <p:cNvPr id="13" name="Text 11"/>
          <p:cNvSpPr/>
          <p:nvPr/>
        </p:nvSpPr>
        <p:spPr>
          <a:xfrm>
            <a:off x="822960" y="3566160"/>
            <a:ext cx="4846320" cy="310896"/>
          </a:xfrm>
          <a:prstGeom prst="rect">
            <a:avLst/>
          </a:prstGeom>
          <a:noFill/>
          <a:ln/>
        </p:spPr>
        <p:txBody>
          <a:bodyPr wrap="square" lIns="0" tIns="0" rIns="0" bIns="0" rtlCol="0" anchor="ctr"/>
          <a:lstStyle/>
          <a:p>
            <a:pPr indent="0" marL="0">
              <a:buNone/>
            </a:pPr>
            <a:r>
              <a:rPr lang="en-US" sz="1500" b="1" dirty="0">
                <a:solidFill>
                  <a:srgbClr val="A0482A"/>
                </a:solidFill>
                <a:latin typeface="Calibri" pitchFamily="34" charset="0"/>
                <a:ea typeface="Calibri" pitchFamily="34" charset="-122"/>
                <a:cs typeface="Calibri" pitchFamily="34" charset="-120"/>
              </a:rPr>
              <a:t>What changed</a:t>
            </a:r>
            <a:endParaRPr lang="en-US" sz="1500" dirty="0"/>
          </a:p>
        </p:txBody>
      </p:sp>
      <p:sp>
        <p:nvSpPr>
          <p:cNvPr id="14" name="Text 12"/>
          <p:cNvSpPr/>
          <p:nvPr/>
        </p:nvSpPr>
        <p:spPr>
          <a:xfrm>
            <a:off x="868680" y="3931920"/>
            <a:ext cx="4754880" cy="18288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24211D"/>
                </a:solidFill>
                <a:latin typeface="Calibri" pitchFamily="34" charset="0"/>
                <a:ea typeface="Calibri" pitchFamily="34" charset="-122"/>
                <a:cs typeface="Calibri" pitchFamily="34" charset="-120"/>
              </a:rPr>
              <a:t>A verb up front — "help me write"</a:t>
            </a:r>
            <a:endParaRPr lang="en-US" sz="1300" dirty="0"/>
          </a:p>
          <a:p>
            <a:pPr marL="342900" indent="-342900">
              <a:spcAft>
                <a:spcPts val="800"/>
              </a:spcAft>
              <a:buSzPct val="100000"/>
              <a:buChar char="•"/>
            </a:pPr>
            <a:r>
              <a:rPr lang="en-US" sz="1300" dirty="0">
                <a:solidFill>
                  <a:srgbClr val="24211D"/>
                </a:solidFill>
                <a:latin typeface="Calibri" pitchFamily="34" charset="0"/>
                <a:ea typeface="Calibri" pitchFamily="34" charset="-122"/>
                <a:cs typeface="Calibri" pitchFamily="34" charset="-120"/>
              </a:rPr>
              <a:t>Context: date, amount, what happened</a:t>
            </a:r>
            <a:endParaRPr lang="en-US" sz="1300" dirty="0"/>
          </a:p>
          <a:p>
            <a:pPr marL="342900" indent="-342900">
              <a:spcAft>
                <a:spcPts val="800"/>
              </a:spcAft>
              <a:buSzPct val="100000"/>
              <a:buChar char="•"/>
            </a:pPr>
            <a:r>
              <a:rPr lang="en-US" sz="1300" dirty="0">
                <a:solidFill>
                  <a:srgbClr val="24211D"/>
                </a:solidFill>
                <a:latin typeface="Calibri" pitchFamily="34" charset="0"/>
                <a:ea typeface="Calibri" pitchFamily="34" charset="-122"/>
                <a:cs typeface="Calibri" pitchFamily="34" charset="-120"/>
              </a:rPr>
              <a:t>What I want to achieve</a:t>
            </a:r>
            <a:endParaRPr lang="en-US" sz="1300" dirty="0"/>
          </a:p>
          <a:p>
            <a:pPr marL="342900" indent="-342900">
              <a:spcAft>
                <a:spcPts val="800"/>
              </a:spcAft>
              <a:buSzPct val="100000"/>
              <a:buChar char="•"/>
            </a:pPr>
            <a:r>
              <a:rPr lang="en-US" sz="1300" dirty="0">
                <a:solidFill>
                  <a:srgbClr val="24211D"/>
                </a:solidFill>
                <a:latin typeface="Calibri" pitchFamily="34" charset="0"/>
                <a:ea typeface="Calibri" pitchFamily="34" charset="-122"/>
                <a:cs typeface="Calibri" pitchFamily="34" charset="-120"/>
              </a:rPr>
              <a:t>Format: tone and length</a:t>
            </a:r>
            <a:endParaRPr lang="en-US" sz="1300" dirty="0"/>
          </a:p>
          <a:p>
            <a:pPr marL="342900" indent="-342900">
              <a:spcAft>
                <a:spcPts val="800"/>
              </a:spcAft>
              <a:buSzPct val="100000"/>
              <a:buChar char="•"/>
            </a:pPr>
            <a:r>
              <a:rPr lang="en-US" sz="1300" dirty="0">
                <a:solidFill>
                  <a:srgbClr val="24211D"/>
                </a:solidFill>
                <a:latin typeface="Calibri" pitchFamily="34" charset="0"/>
                <a:ea typeface="Calibri" pitchFamily="34" charset="-122"/>
                <a:cs typeface="Calibri" pitchFamily="34" charset="-120"/>
              </a:rPr>
              <a:t>A request to ask me questions</a:t>
            </a:r>
            <a:endParaRPr lang="en-US" sz="1300" dirty="0"/>
          </a:p>
        </p:txBody>
      </p:sp>
      <p:sp>
        <p:nvSpPr>
          <p:cNvPr id="15" name="Text 13"/>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6" name="Text 14"/>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Three phrases that get you out of trouble</a:t>
            </a:r>
            <a:endParaRPr lang="en-US" sz="3400" dirty="0"/>
          </a:p>
        </p:txBody>
      </p:sp>
      <p:sp>
        <p:nvSpPr>
          <p:cNvPr id="3" name="Shape 1"/>
          <p:cNvSpPr/>
          <p:nvPr/>
        </p:nvSpPr>
        <p:spPr>
          <a:xfrm>
            <a:off x="502920" y="1874520"/>
            <a:ext cx="11155680" cy="1115568"/>
          </a:xfrm>
          <a:prstGeom prst="roundRect">
            <a:avLst>
              <a:gd name="adj" fmla="val 9836"/>
            </a:avLst>
          </a:prstGeom>
          <a:solidFill>
            <a:srgbClr val="F5E9E3"/>
          </a:solidFill>
          <a:ln w="12700">
            <a:solidFill>
              <a:srgbClr val="E8CFC2"/>
            </a:solidFill>
            <a:prstDash val="solid"/>
          </a:ln>
        </p:spPr>
      </p:sp>
      <p:sp>
        <p:nvSpPr>
          <p:cNvPr id="4" name="Text 2"/>
          <p:cNvSpPr/>
          <p:nvPr/>
        </p:nvSpPr>
        <p:spPr>
          <a:xfrm>
            <a:off x="868680" y="2039112"/>
            <a:ext cx="10515600" cy="457200"/>
          </a:xfrm>
          <a:prstGeom prst="rect">
            <a:avLst/>
          </a:prstGeom>
          <a:noFill/>
          <a:ln/>
        </p:spPr>
        <p:txBody>
          <a:bodyPr wrap="square" lIns="0" tIns="0" rIns="0" bIns="0" rtlCol="0" anchor="ctr"/>
          <a:lstStyle/>
          <a:p>
            <a:pPr indent="0" marL="0">
              <a:buNone/>
            </a:pPr>
            <a:r>
              <a:rPr lang="en-US" sz="2200" b="1" dirty="0">
                <a:solidFill>
                  <a:srgbClr val="24211D"/>
                </a:solidFill>
                <a:latin typeface="Cambria" pitchFamily="34" charset="0"/>
                <a:ea typeface="Cambria" pitchFamily="34" charset="-122"/>
                <a:cs typeface="Cambria" pitchFamily="34" charset="-120"/>
              </a:rPr>
              <a:t>"Explain it more simply, as if I were 10"</a:t>
            </a:r>
            <a:endParaRPr lang="en-US" sz="2200" dirty="0"/>
          </a:p>
        </p:txBody>
      </p:sp>
      <p:sp>
        <p:nvSpPr>
          <p:cNvPr id="5" name="Text 3"/>
          <p:cNvSpPr/>
          <p:nvPr/>
        </p:nvSpPr>
        <p:spPr>
          <a:xfrm>
            <a:off x="868680" y="2532888"/>
            <a:ext cx="10515600" cy="32004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when the answer is hard to follow</a:t>
            </a:r>
            <a:endParaRPr lang="en-US" sz="1300" dirty="0"/>
          </a:p>
        </p:txBody>
      </p:sp>
      <p:sp>
        <p:nvSpPr>
          <p:cNvPr id="6" name="Shape 4"/>
          <p:cNvSpPr/>
          <p:nvPr/>
        </p:nvSpPr>
        <p:spPr>
          <a:xfrm>
            <a:off x="502920" y="3136392"/>
            <a:ext cx="11155680" cy="1115568"/>
          </a:xfrm>
          <a:prstGeom prst="roundRect">
            <a:avLst>
              <a:gd name="adj" fmla="val 9836"/>
            </a:avLst>
          </a:prstGeom>
          <a:solidFill>
            <a:srgbClr val="F5E9E3"/>
          </a:solidFill>
          <a:ln w="12700">
            <a:solidFill>
              <a:srgbClr val="E8CFC2"/>
            </a:solidFill>
            <a:prstDash val="solid"/>
          </a:ln>
        </p:spPr>
      </p:sp>
      <p:sp>
        <p:nvSpPr>
          <p:cNvPr id="7" name="Text 5"/>
          <p:cNvSpPr/>
          <p:nvPr/>
        </p:nvSpPr>
        <p:spPr>
          <a:xfrm>
            <a:off x="868680" y="3300984"/>
            <a:ext cx="10515600" cy="457200"/>
          </a:xfrm>
          <a:prstGeom prst="rect">
            <a:avLst/>
          </a:prstGeom>
          <a:noFill/>
          <a:ln/>
        </p:spPr>
        <p:txBody>
          <a:bodyPr wrap="square" lIns="0" tIns="0" rIns="0" bIns="0" rtlCol="0" anchor="ctr"/>
          <a:lstStyle/>
          <a:p>
            <a:pPr indent="0" marL="0">
              <a:buNone/>
            </a:pPr>
            <a:r>
              <a:rPr lang="en-US" sz="2200" b="1" dirty="0">
                <a:solidFill>
                  <a:srgbClr val="24211D"/>
                </a:solidFill>
                <a:latin typeface="Cambria" pitchFamily="34" charset="0"/>
                <a:ea typeface="Cambria" pitchFamily="34" charset="-122"/>
                <a:cs typeface="Cambria" pitchFamily="34" charset="-120"/>
              </a:rPr>
              <a:t>"Too long. Cut it to five sentences"</a:t>
            </a:r>
            <a:endParaRPr lang="en-US" sz="2200" dirty="0"/>
          </a:p>
        </p:txBody>
      </p:sp>
      <p:sp>
        <p:nvSpPr>
          <p:cNvPr id="8" name="Text 6"/>
          <p:cNvSpPr/>
          <p:nvPr/>
        </p:nvSpPr>
        <p:spPr>
          <a:xfrm>
            <a:off x="868680" y="3794760"/>
            <a:ext cx="10515600" cy="32004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when the answer fills three screens</a:t>
            </a:r>
            <a:endParaRPr lang="en-US" sz="1300" dirty="0"/>
          </a:p>
        </p:txBody>
      </p:sp>
      <p:sp>
        <p:nvSpPr>
          <p:cNvPr id="9" name="Shape 7"/>
          <p:cNvSpPr/>
          <p:nvPr/>
        </p:nvSpPr>
        <p:spPr>
          <a:xfrm>
            <a:off x="502920" y="4398264"/>
            <a:ext cx="11155680" cy="1115568"/>
          </a:xfrm>
          <a:prstGeom prst="roundRect">
            <a:avLst>
              <a:gd name="adj" fmla="val 9836"/>
            </a:avLst>
          </a:prstGeom>
          <a:solidFill>
            <a:srgbClr val="F5E9E3"/>
          </a:solidFill>
          <a:ln w="12700">
            <a:solidFill>
              <a:srgbClr val="E8CFC2"/>
            </a:solidFill>
            <a:prstDash val="solid"/>
          </a:ln>
        </p:spPr>
      </p:sp>
      <p:sp>
        <p:nvSpPr>
          <p:cNvPr id="10" name="Text 8"/>
          <p:cNvSpPr/>
          <p:nvPr/>
        </p:nvSpPr>
        <p:spPr>
          <a:xfrm>
            <a:off x="868680" y="4562856"/>
            <a:ext cx="10515600" cy="457200"/>
          </a:xfrm>
          <a:prstGeom prst="rect">
            <a:avLst/>
          </a:prstGeom>
          <a:noFill/>
          <a:ln/>
        </p:spPr>
        <p:txBody>
          <a:bodyPr wrap="square" lIns="0" tIns="0" rIns="0" bIns="0" rtlCol="0" anchor="ctr"/>
          <a:lstStyle/>
          <a:p>
            <a:pPr indent="0" marL="0">
              <a:buNone/>
            </a:pPr>
            <a:r>
              <a:rPr lang="en-US" sz="2200" b="1" dirty="0">
                <a:solidFill>
                  <a:srgbClr val="24211D"/>
                </a:solidFill>
                <a:latin typeface="Cambria" pitchFamily="34" charset="0"/>
                <a:ea typeface="Cambria" pitchFamily="34" charset="-122"/>
                <a:cs typeface="Cambria" pitchFamily="34" charset="-120"/>
              </a:rPr>
              <a:t>"If you are not sure, say so — do not make it up"</a:t>
            </a:r>
            <a:endParaRPr lang="en-US" sz="2200" dirty="0"/>
          </a:p>
        </p:txBody>
      </p:sp>
      <p:sp>
        <p:nvSpPr>
          <p:cNvPr id="11" name="Text 9"/>
          <p:cNvSpPr/>
          <p:nvPr/>
        </p:nvSpPr>
        <p:spPr>
          <a:xfrm>
            <a:off x="868680" y="5056632"/>
            <a:ext cx="10515600" cy="32004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Anthropic explicitly recommends this wording as a way to cut down on made-up answers</a:t>
            </a:r>
            <a:endParaRPr lang="en-US" sz="1300" dirty="0"/>
          </a:p>
        </p:txBody>
      </p:sp>
      <p:sp>
        <p:nvSpPr>
          <p:cNvPr id="12" name="Shape 10"/>
          <p:cNvSpPr/>
          <p:nvPr/>
        </p:nvSpPr>
        <p:spPr>
          <a:xfrm>
            <a:off x="502920" y="5715000"/>
            <a:ext cx="11155680" cy="475488"/>
          </a:xfrm>
          <a:prstGeom prst="roundRect">
            <a:avLst>
              <a:gd name="adj" fmla="val 23077"/>
            </a:avLst>
          </a:prstGeom>
          <a:solidFill>
            <a:srgbClr val="F4F2EC"/>
          </a:solidFill>
          <a:ln w="12700">
            <a:solidFill>
              <a:srgbClr val="DDD8CC"/>
            </a:solidFill>
            <a:prstDash val="solid"/>
          </a:ln>
        </p:spPr>
      </p:sp>
      <p:sp>
        <p:nvSpPr>
          <p:cNvPr id="13" name="Text 11"/>
          <p:cNvSpPr/>
          <p:nvPr/>
        </p:nvSpPr>
        <p:spPr>
          <a:xfrm>
            <a:off x="822960" y="5797296"/>
            <a:ext cx="10515600" cy="310896"/>
          </a:xfrm>
          <a:prstGeom prst="rect">
            <a:avLst/>
          </a:prstGeom>
          <a:noFill/>
          <a:ln/>
        </p:spPr>
        <p:txBody>
          <a:bodyPr wrap="square" lIns="0" tIns="0" rIns="0" bIns="0" rtlCol="0" anchor="t"/>
          <a:lstStyle/>
          <a:p>
            <a:pPr indent="0" marL="0">
              <a:buNone/>
            </a:pPr>
            <a:r>
              <a:rPr lang="en-US" sz="1300" dirty="0">
                <a:solidFill>
                  <a:srgbClr val="24211D"/>
                </a:solidFill>
                <a:latin typeface="Calibri" pitchFamily="34" charset="0"/>
                <a:ea typeface="Calibri" pitchFamily="34" charset="-122"/>
                <a:cs typeface="Calibri" pitchFamily="34" charset="-120"/>
              </a:rPr>
              <a:t>And one more: "What questions do you have for me, so you can answer better?" — Google itself recommends this one.</a:t>
            </a:r>
            <a:endParaRPr lang="en-US" sz="1300" dirty="0"/>
          </a:p>
        </p:txBody>
      </p:sp>
      <p:sp>
        <p:nvSpPr>
          <p:cNvPr id="14" name="Text 12"/>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5" name="Text 13"/>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9509760" y="1005840"/>
            <a:ext cx="4937760" cy="4937760"/>
          </a:xfrm>
          <a:prstGeom prst="ellipse">
            <a:avLst/>
          </a:prstGeom>
          <a:solidFill>
            <a:srgbClr val="C15F3C">
              <a:alpha val="16000"/>
            </a:srgbClr>
          </a:solidFill>
          <a:ln w="12700">
            <a:solidFill>
              <a:srgbClr val="24211D"/>
            </a:solidFill>
            <a:prstDash val="solid"/>
          </a:ln>
        </p:spPr>
      </p:sp>
      <p:sp>
        <p:nvSpPr>
          <p:cNvPr id="3" name="Text 1"/>
          <p:cNvSpPr/>
          <p:nvPr/>
        </p:nvSpPr>
        <p:spPr>
          <a:xfrm>
            <a:off x="822960" y="2148840"/>
            <a:ext cx="3657600" cy="365760"/>
          </a:xfrm>
          <a:prstGeom prst="rect">
            <a:avLst/>
          </a:prstGeom>
          <a:noFill/>
          <a:ln/>
        </p:spPr>
        <p:txBody>
          <a:bodyPr wrap="square" lIns="0" tIns="0" rIns="0" bIns="0" rtlCol="0" anchor="ctr"/>
          <a:lstStyle/>
          <a:p>
            <a:pPr indent="0" marL="0">
              <a:buNone/>
            </a:pPr>
            <a:r>
              <a:rPr lang="en-US" sz="1500" b="1" spc="300" kern="0" dirty="0">
                <a:solidFill>
                  <a:srgbClr val="E5A283"/>
                </a:solidFill>
                <a:latin typeface="Calibri" pitchFamily="34" charset="0"/>
                <a:ea typeface="Calibri" pitchFamily="34" charset="-122"/>
                <a:cs typeface="Calibri" pitchFamily="34" charset="-120"/>
              </a:rPr>
              <a:t>LESSON 4</a:t>
            </a:r>
            <a:endParaRPr lang="en-US" sz="1500" dirty="0"/>
          </a:p>
        </p:txBody>
      </p:sp>
      <p:sp>
        <p:nvSpPr>
          <p:cNvPr id="4" name="Text 2"/>
          <p:cNvSpPr/>
          <p:nvPr/>
        </p:nvSpPr>
        <p:spPr>
          <a:xfrm>
            <a:off x="777240" y="2560320"/>
            <a:ext cx="8412480" cy="1371600"/>
          </a:xfrm>
          <a:prstGeom prst="rect">
            <a:avLst/>
          </a:prstGeom>
          <a:noFill/>
          <a:ln/>
        </p:spPr>
        <p:txBody>
          <a:bodyPr wrap="square" lIns="0" tIns="0" rIns="0" bIns="0" rtlCol="0" anchor="ctr"/>
          <a:lstStyle/>
          <a:p>
            <a:pPr indent="0" marL="0">
              <a:buNone/>
            </a:pPr>
            <a:r>
              <a:rPr lang="en-US" sz="4600" b="1" dirty="0">
                <a:solidFill>
                  <a:srgbClr val="F7F4EC"/>
                </a:solidFill>
                <a:latin typeface="Cambria" pitchFamily="34" charset="0"/>
                <a:ea typeface="Cambria" pitchFamily="34" charset="-122"/>
                <a:cs typeface="Cambria" pitchFamily="34" charset="-120"/>
              </a:rPr>
              <a:t>It gets things wrong with total confidence</a:t>
            </a:r>
            <a:endParaRPr lang="en-US" sz="4600" dirty="0"/>
          </a:p>
        </p:txBody>
      </p:sp>
      <p:sp>
        <p:nvSpPr>
          <p:cNvPr id="5" name="Text 3"/>
          <p:cNvSpPr/>
          <p:nvPr/>
        </p:nvSpPr>
        <p:spPr>
          <a:xfrm>
            <a:off x="822960" y="3977640"/>
            <a:ext cx="7863840" cy="822960"/>
          </a:xfrm>
          <a:prstGeom prst="rect">
            <a:avLst/>
          </a:prstGeom>
          <a:noFill/>
          <a:ln/>
        </p:spPr>
        <p:txBody>
          <a:bodyPr wrap="square" lIns="0" tIns="0" rIns="0" bIns="0" rtlCol="0" anchor="ctr"/>
          <a:lstStyle/>
          <a:p>
            <a:pPr indent="0" marL="0">
              <a:buNone/>
            </a:pPr>
            <a:r>
              <a:rPr lang="en-US" sz="1700" dirty="0">
                <a:solidFill>
                  <a:srgbClr val="C0B8A9"/>
                </a:solidFill>
                <a:latin typeface="Calibri" pitchFamily="34" charset="0"/>
                <a:ea typeface="Calibri" pitchFamily="34" charset="-122"/>
                <a:cs typeface="Calibri" pitchFamily="34" charset="-120"/>
              </a:rPr>
              <a:t>The key lesson of the course: AI errors have no outward signs</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Three real cases</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The phenomenon has a name — "hallucination". The model is not lying on purpose and does not know it is wrong.</a:t>
            </a:r>
            <a:endParaRPr lang="en-US" sz="1500" dirty="0"/>
          </a:p>
        </p:txBody>
      </p:sp>
      <p:sp>
        <p:nvSpPr>
          <p:cNvPr id="4" name="Shape 2"/>
          <p:cNvSpPr/>
          <p:nvPr/>
        </p:nvSpPr>
        <p:spPr>
          <a:xfrm>
            <a:off x="502920" y="1965960"/>
            <a:ext cx="3630168" cy="3931920"/>
          </a:xfrm>
          <a:prstGeom prst="roundRect">
            <a:avLst>
              <a:gd name="adj" fmla="val 3023"/>
            </a:avLst>
          </a:prstGeom>
          <a:solidFill>
            <a:srgbClr val="F4F2EC"/>
          </a:solidFill>
          <a:ln w="12700">
            <a:solidFill>
              <a:srgbClr val="DDD8CC"/>
            </a:solidFill>
            <a:prstDash val="solid"/>
          </a:ln>
        </p:spPr>
      </p:sp>
      <p:sp>
        <p:nvSpPr>
          <p:cNvPr id="5" name="Shape 3"/>
          <p:cNvSpPr/>
          <p:nvPr/>
        </p:nvSpPr>
        <p:spPr>
          <a:xfrm>
            <a:off x="777240" y="2240280"/>
            <a:ext cx="420624" cy="420624"/>
          </a:xfrm>
          <a:prstGeom prst="ellipse">
            <a:avLst/>
          </a:prstGeom>
          <a:solidFill>
            <a:srgbClr val="C15F3C"/>
          </a:solidFill>
          <a:ln w="12700">
            <a:solidFill>
              <a:srgbClr val="C15F3C"/>
            </a:solidFill>
            <a:prstDash val="solid"/>
          </a:ln>
        </p:spPr>
      </p:sp>
      <p:sp>
        <p:nvSpPr>
          <p:cNvPr id="6" name="Text 4"/>
          <p:cNvSpPr/>
          <p:nvPr/>
        </p:nvSpPr>
        <p:spPr>
          <a:xfrm>
            <a:off x="777240" y="224028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777240" y="2788920"/>
            <a:ext cx="3108960" cy="68580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Court cases that do not exist</a:t>
            </a:r>
            <a:endParaRPr lang="en-US" sz="1600" dirty="0"/>
          </a:p>
        </p:txBody>
      </p:sp>
      <p:sp>
        <p:nvSpPr>
          <p:cNvPr id="8" name="Text 6"/>
          <p:cNvSpPr/>
          <p:nvPr/>
        </p:nvSpPr>
        <p:spPr>
          <a:xfrm>
            <a:off x="777240" y="3520440"/>
            <a:ext cx="3108960" cy="2194560"/>
          </a:xfrm>
          <a:prstGeom prst="rect">
            <a:avLst/>
          </a:prstGeom>
          <a:noFill/>
          <a:ln/>
        </p:spPr>
        <p:txBody>
          <a:bodyPr wrap="square" lIns="0" tIns="0" rIns="0" bIns="0" rtlCol="0" anchor="t"/>
          <a:lstStyle/>
          <a:p>
            <a:pPr indent="0" marL="0">
              <a:lnSpc>
                <a:spcPts val="1800"/>
              </a:lnSpc>
              <a:buNone/>
            </a:pPr>
            <a:r>
              <a:rPr lang="en-US" sz="1250" dirty="0">
                <a:solidFill>
                  <a:srgbClr val="5C5A52"/>
                </a:solidFill>
                <a:latin typeface="Calibri" pitchFamily="34" charset="0"/>
                <a:ea typeface="Calibri" pitchFamily="34" charset="-122"/>
                <a:cs typeface="Calibri" pitchFamily="34" charset="-120"/>
              </a:rPr>
              <a:t>By mid-2026 the database kept by researcher Damien Charlotin held more than fifteen hundred court rulings where AI invented citations to cases that do not exist. Most of those affected were people representing themselves in court. That is, not lawyers.</a:t>
            </a:r>
            <a:endParaRPr lang="en-US" sz="1250" dirty="0"/>
          </a:p>
        </p:txBody>
      </p:sp>
      <p:sp>
        <p:nvSpPr>
          <p:cNvPr id="9" name="Shape 7"/>
          <p:cNvSpPr/>
          <p:nvPr/>
        </p:nvSpPr>
        <p:spPr>
          <a:xfrm>
            <a:off x="4279392" y="1965960"/>
            <a:ext cx="3630168" cy="3931920"/>
          </a:xfrm>
          <a:prstGeom prst="roundRect">
            <a:avLst>
              <a:gd name="adj" fmla="val 3023"/>
            </a:avLst>
          </a:prstGeom>
          <a:solidFill>
            <a:srgbClr val="F4F2EC"/>
          </a:solidFill>
          <a:ln w="12700">
            <a:solidFill>
              <a:srgbClr val="DDD8CC"/>
            </a:solidFill>
            <a:prstDash val="solid"/>
          </a:ln>
        </p:spPr>
      </p:sp>
      <p:sp>
        <p:nvSpPr>
          <p:cNvPr id="10" name="Shape 8"/>
          <p:cNvSpPr/>
          <p:nvPr/>
        </p:nvSpPr>
        <p:spPr>
          <a:xfrm>
            <a:off x="4553712" y="2240280"/>
            <a:ext cx="420624" cy="420624"/>
          </a:xfrm>
          <a:prstGeom prst="ellipse">
            <a:avLst/>
          </a:prstGeom>
          <a:solidFill>
            <a:srgbClr val="C15F3C"/>
          </a:solidFill>
          <a:ln w="12700">
            <a:solidFill>
              <a:srgbClr val="C15F3C"/>
            </a:solidFill>
            <a:prstDash val="solid"/>
          </a:ln>
        </p:spPr>
      </p:sp>
      <p:sp>
        <p:nvSpPr>
          <p:cNvPr id="11" name="Text 9"/>
          <p:cNvSpPr/>
          <p:nvPr/>
        </p:nvSpPr>
        <p:spPr>
          <a:xfrm>
            <a:off x="4553712" y="224028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4553712" y="2788920"/>
            <a:ext cx="3108960" cy="68580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Books that do not exist</a:t>
            </a:r>
            <a:endParaRPr lang="en-US" sz="1600" dirty="0"/>
          </a:p>
        </p:txBody>
      </p:sp>
      <p:sp>
        <p:nvSpPr>
          <p:cNvPr id="13" name="Text 11"/>
          <p:cNvSpPr/>
          <p:nvPr/>
        </p:nvSpPr>
        <p:spPr>
          <a:xfrm>
            <a:off x="4553712" y="3520440"/>
            <a:ext cx="3108960" cy="2194560"/>
          </a:xfrm>
          <a:prstGeom prst="rect">
            <a:avLst/>
          </a:prstGeom>
          <a:noFill/>
          <a:ln/>
        </p:spPr>
        <p:txBody>
          <a:bodyPr wrap="square" lIns="0" tIns="0" rIns="0" bIns="0" rtlCol="0" anchor="t"/>
          <a:lstStyle/>
          <a:p>
            <a:pPr indent="0" marL="0">
              <a:lnSpc>
                <a:spcPts val="1800"/>
              </a:lnSpc>
              <a:buNone/>
            </a:pPr>
            <a:r>
              <a:rPr lang="en-US" sz="1250" dirty="0">
                <a:solidFill>
                  <a:srgbClr val="5C5A52"/>
                </a:solidFill>
                <a:latin typeface="Calibri" pitchFamily="34" charset="0"/>
                <a:ea typeface="Calibri" pitchFamily="34" charset="-122"/>
                <a:cs typeface="Calibri" pitchFamily="34" charset="-120"/>
              </a:rPr>
              <a:t>The Chicago Sun-Times printed an AI-generated summer reading list. Some of the titles were invented and attributed to real authors. The Library of Virginia estimates that about 15% of its reference queries are now prompted by AI.</a:t>
            </a:r>
            <a:endParaRPr lang="en-US" sz="1250" dirty="0"/>
          </a:p>
        </p:txBody>
      </p:sp>
      <p:sp>
        <p:nvSpPr>
          <p:cNvPr id="14" name="Shape 12"/>
          <p:cNvSpPr/>
          <p:nvPr/>
        </p:nvSpPr>
        <p:spPr>
          <a:xfrm>
            <a:off x="8055864" y="1965960"/>
            <a:ext cx="3630168" cy="3931920"/>
          </a:xfrm>
          <a:prstGeom prst="roundRect">
            <a:avLst>
              <a:gd name="adj" fmla="val 3023"/>
            </a:avLst>
          </a:prstGeom>
          <a:solidFill>
            <a:srgbClr val="FBEBE9"/>
          </a:solidFill>
          <a:ln w="12700">
            <a:solidFill>
              <a:srgbClr val="F0D6D2"/>
            </a:solidFill>
            <a:prstDash val="solid"/>
          </a:ln>
        </p:spPr>
      </p:sp>
      <p:sp>
        <p:nvSpPr>
          <p:cNvPr id="15" name="Shape 13"/>
          <p:cNvSpPr/>
          <p:nvPr/>
        </p:nvSpPr>
        <p:spPr>
          <a:xfrm>
            <a:off x="8330184" y="2240280"/>
            <a:ext cx="420624" cy="420624"/>
          </a:xfrm>
          <a:prstGeom prst="ellipse">
            <a:avLst/>
          </a:prstGeom>
          <a:solidFill>
            <a:srgbClr val="B3261E"/>
          </a:solidFill>
          <a:ln w="12700">
            <a:solidFill>
              <a:srgbClr val="B3261E"/>
            </a:solidFill>
            <a:prstDash val="solid"/>
          </a:ln>
        </p:spPr>
      </p:sp>
      <p:sp>
        <p:nvSpPr>
          <p:cNvPr id="16" name="Text 14"/>
          <p:cNvSpPr/>
          <p:nvPr/>
        </p:nvSpPr>
        <p:spPr>
          <a:xfrm>
            <a:off x="8330184" y="224028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8330184" y="2788920"/>
            <a:ext cx="3108960" cy="68580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Poisoning instead of a diet</a:t>
            </a:r>
            <a:endParaRPr lang="en-US" sz="1600" dirty="0"/>
          </a:p>
        </p:txBody>
      </p:sp>
      <p:sp>
        <p:nvSpPr>
          <p:cNvPr id="18" name="Text 16"/>
          <p:cNvSpPr/>
          <p:nvPr/>
        </p:nvSpPr>
        <p:spPr>
          <a:xfrm>
            <a:off x="8330184" y="3520440"/>
            <a:ext cx="3108960" cy="2194560"/>
          </a:xfrm>
          <a:prstGeom prst="rect">
            <a:avLst/>
          </a:prstGeom>
          <a:noFill/>
          <a:ln/>
        </p:spPr>
        <p:txBody>
          <a:bodyPr wrap="square" lIns="0" tIns="0" rIns="0" bIns="0" rtlCol="0" anchor="t"/>
          <a:lstStyle/>
          <a:p>
            <a:pPr indent="0" marL="0">
              <a:lnSpc>
                <a:spcPts val="1800"/>
              </a:lnSpc>
              <a:buNone/>
            </a:pPr>
            <a:r>
              <a:rPr lang="en-US" sz="1250" dirty="0">
                <a:solidFill>
                  <a:srgbClr val="5C5A52"/>
                </a:solidFill>
                <a:latin typeface="Calibri" pitchFamily="34" charset="0"/>
                <a:ea typeface="Calibri" pitchFamily="34" charset="-122"/>
                <a:cs typeface="Calibri" pitchFamily="34" charset="-120"/>
              </a:rPr>
              <a:t>A man of 60 asked what to use instead of salt. He read the answer as advice to take sodium bromide, did so for three months, and spent three weeks in hospital with bromism: paranoia, hallucinations, loss of coordination. The case was published in a medical journal.</a:t>
            </a:r>
            <a:endParaRPr lang="en-US" sz="1250" dirty="0"/>
          </a:p>
        </p:txBody>
      </p:sp>
      <p:sp>
        <p:nvSpPr>
          <p:cNvPr id="19" name="Text 17"/>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0" name="Text 18"/>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How often — by OpenAI's own measurements</a:t>
            </a:r>
            <a:endParaRPr lang="en-US" sz="3400" dirty="0"/>
          </a:p>
        </p:txBody>
      </p:sp>
      <p:sp>
        <p:nvSpPr>
          <p:cNvPr id="3" name="Shape 1"/>
          <p:cNvSpPr/>
          <p:nvPr/>
        </p:nvSpPr>
        <p:spPr>
          <a:xfrm>
            <a:off x="502920" y="1920240"/>
            <a:ext cx="5486400" cy="2103120"/>
          </a:xfrm>
          <a:prstGeom prst="roundRect">
            <a:avLst>
              <a:gd name="adj" fmla="val 5217"/>
            </a:avLst>
          </a:prstGeom>
          <a:solidFill>
            <a:srgbClr val="FBEBE9"/>
          </a:solidFill>
          <a:ln w="12700">
            <a:solidFill>
              <a:srgbClr val="F0D6D2"/>
            </a:solidFill>
            <a:prstDash val="solid"/>
          </a:ln>
        </p:spPr>
      </p:sp>
      <p:sp>
        <p:nvSpPr>
          <p:cNvPr id="4" name="Text 2"/>
          <p:cNvSpPr/>
          <p:nvPr/>
        </p:nvSpPr>
        <p:spPr>
          <a:xfrm>
            <a:off x="822960" y="2103120"/>
            <a:ext cx="4846320" cy="914400"/>
          </a:xfrm>
          <a:prstGeom prst="rect">
            <a:avLst/>
          </a:prstGeom>
          <a:noFill/>
          <a:ln/>
        </p:spPr>
        <p:txBody>
          <a:bodyPr wrap="square" lIns="0" tIns="0" rIns="0" bIns="0" rtlCol="0" anchor="ctr"/>
          <a:lstStyle/>
          <a:p>
            <a:pPr indent="0" marL="0">
              <a:buNone/>
            </a:pPr>
            <a:r>
              <a:rPr lang="en-US" sz="6400" b="1" dirty="0">
                <a:solidFill>
                  <a:srgbClr val="B3261E"/>
                </a:solidFill>
                <a:latin typeface="Cambria" pitchFamily="34" charset="0"/>
                <a:ea typeface="Cambria" pitchFamily="34" charset="-122"/>
                <a:cs typeface="Cambria" pitchFamily="34" charset="-120"/>
              </a:rPr>
              <a:t>10.9%</a:t>
            </a:r>
            <a:endParaRPr lang="en-US" sz="6400" dirty="0"/>
          </a:p>
        </p:txBody>
      </p:sp>
      <p:sp>
        <p:nvSpPr>
          <p:cNvPr id="5" name="Text 3"/>
          <p:cNvSpPr/>
          <p:nvPr/>
        </p:nvSpPr>
        <p:spPr>
          <a:xfrm>
            <a:off x="822960" y="3063240"/>
            <a:ext cx="4846320" cy="822960"/>
          </a:xfrm>
          <a:prstGeom prst="rect">
            <a:avLst/>
          </a:prstGeom>
          <a:noFill/>
          <a:ln/>
        </p:spPr>
        <p:txBody>
          <a:bodyPr wrap="square" lIns="0" tIns="0" rIns="0" bIns="0" rtlCol="0" anchor="t"/>
          <a:lstStyle/>
          <a:p>
            <a:pPr indent="0" marL="0">
              <a:lnSpc>
                <a:spcPts val="2200"/>
              </a:lnSpc>
              <a:buNone/>
            </a:pPr>
            <a:r>
              <a:rPr lang="en-US" sz="1500" dirty="0">
                <a:solidFill>
                  <a:srgbClr val="24211D"/>
                </a:solidFill>
                <a:latin typeface="Calibri" pitchFamily="34" charset="0"/>
                <a:ea typeface="Calibri" pitchFamily="34" charset="-122"/>
                <a:cs typeface="Calibri" pitchFamily="34" charset="-120"/>
              </a:rPr>
              <a:t>of answers contained an error — WITHOUT web search,</a:t>
            </a:r>
            <a:endParaRPr lang="en-US" sz="1500" dirty="0"/>
          </a:p>
          <a:p>
            <a:pPr indent="0" marL="0">
              <a:lnSpc>
                <a:spcPts val="2200"/>
              </a:lnSpc>
              <a:buNone/>
            </a:pPr>
            <a:r>
              <a:rPr lang="en-US" sz="1500" dirty="0">
                <a:solidFill>
                  <a:srgbClr val="24211D"/>
                </a:solidFill>
                <a:latin typeface="Calibri" pitchFamily="34" charset="0"/>
                <a:ea typeface="Calibri" pitchFamily="34" charset="-122"/>
                <a:cs typeface="Calibri" pitchFamily="34" charset="-120"/>
              </a:rPr>
              <a:t>on a special set of hard questions</a:t>
            </a:r>
            <a:endParaRPr lang="en-US" sz="1500" dirty="0"/>
          </a:p>
        </p:txBody>
      </p:sp>
      <p:sp>
        <p:nvSpPr>
          <p:cNvPr id="6" name="Shape 4"/>
          <p:cNvSpPr/>
          <p:nvPr/>
        </p:nvSpPr>
        <p:spPr>
          <a:xfrm>
            <a:off x="6172200" y="1920240"/>
            <a:ext cx="5486400" cy="2103120"/>
          </a:xfrm>
          <a:prstGeom prst="roundRect">
            <a:avLst>
              <a:gd name="adj" fmla="val 5217"/>
            </a:avLst>
          </a:prstGeom>
          <a:solidFill>
            <a:srgbClr val="E9F1EC"/>
          </a:solidFill>
          <a:ln w="12700">
            <a:solidFill>
              <a:srgbClr val="D3E3D9"/>
            </a:solidFill>
            <a:prstDash val="solid"/>
          </a:ln>
        </p:spPr>
      </p:sp>
      <p:sp>
        <p:nvSpPr>
          <p:cNvPr id="7" name="Text 5"/>
          <p:cNvSpPr/>
          <p:nvPr/>
        </p:nvSpPr>
        <p:spPr>
          <a:xfrm>
            <a:off x="6492240" y="2103120"/>
            <a:ext cx="4846320" cy="914400"/>
          </a:xfrm>
          <a:prstGeom prst="rect">
            <a:avLst/>
          </a:prstGeom>
          <a:noFill/>
          <a:ln/>
        </p:spPr>
        <p:txBody>
          <a:bodyPr wrap="square" lIns="0" tIns="0" rIns="0" bIns="0" rtlCol="0" anchor="ctr"/>
          <a:lstStyle/>
          <a:p>
            <a:pPr indent="0" marL="0">
              <a:buNone/>
            </a:pPr>
            <a:r>
              <a:rPr lang="en-US" sz="6400" b="1" dirty="0">
                <a:solidFill>
                  <a:srgbClr val="2E6E4F"/>
                </a:solidFill>
                <a:latin typeface="Cambria" pitchFamily="34" charset="0"/>
                <a:ea typeface="Cambria" pitchFamily="34" charset="-122"/>
                <a:cs typeface="Cambria" pitchFamily="34" charset="-120"/>
              </a:rPr>
              <a:t>5.8%</a:t>
            </a:r>
            <a:endParaRPr lang="en-US" sz="6400" dirty="0"/>
          </a:p>
        </p:txBody>
      </p:sp>
      <p:sp>
        <p:nvSpPr>
          <p:cNvPr id="8" name="Text 6"/>
          <p:cNvSpPr/>
          <p:nvPr/>
        </p:nvSpPr>
        <p:spPr>
          <a:xfrm>
            <a:off x="6492240" y="3063240"/>
            <a:ext cx="4846320" cy="822960"/>
          </a:xfrm>
          <a:prstGeom prst="rect">
            <a:avLst/>
          </a:prstGeom>
          <a:noFill/>
          <a:ln/>
        </p:spPr>
        <p:txBody>
          <a:bodyPr wrap="square" lIns="0" tIns="0" rIns="0" bIns="0" rtlCol="0" anchor="t"/>
          <a:lstStyle/>
          <a:p>
            <a:pPr indent="0" marL="0">
              <a:lnSpc>
                <a:spcPts val="2200"/>
              </a:lnSpc>
              <a:buNone/>
            </a:pPr>
            <a:r>
              <a:rPr lang="en-US" sz="1500" dirty="0">
                <a:solidFill>
                  <a:srgbClr val="24211D"/>
                </a:solidFill>
                <a:latin typeface="Calibri" pitchFamily="34" charset="0"/>
                <a:ea typeface="Calibri" pitchFamily="34" charset="-122"/>
                <a:cs typeface="Calibri" pitchFamily="34" charset="-120"/>
              </a:rPr>
              <a:t>WITH web search turned on —</a:t>
            </a:r>
            <a:endParaRPr lang="en-US" sz="1500" dirty="0"/>
          </a:p>
          <a:p>
            <a:pPr indent="0" marL="0">
              <a:lnSpc>
                <a:spcPts val="2200"/>
              </a:lnSpc>
              <a:buNone/>
            </a:pPr>
            <a:r>
              <a:rPr lang="en-US" sz="1500" dirty="0">
                <a:solidFill>
                  <a:srgbClr val="24211D"/>
                </a:solidFill>
                <a:latin typeface="Calibri" pitchFamily="34" charset="0"/>
                <a:ea typeface="Calibri" pitchFamily="34" charset="-122"/>
                <a:cs typeface="Calibri" pitchFamily="34" charset="-120"/>
              </a:rPr>
              <a:t>almost half as many errors</a:t>
            </a:r>
            <a:endParaRPr lang="en-US" sz="1500" dirty="0"/>
          </a:p>
        </p:txBody>
      </p:sp>
      <p:sp>
        <p:nvSpPr>
          <p:cNvPr id="9" name="Shape 7"/>
          <p:cNvSpPr/>
          <p:nvPr/>
        </p:nvSpPr>
        <p:spPr>
          <a:xfrm>
            <a:off x="502920" y="4251960"/>
            <a:ext cx="11155680" cy="914400"/>
          </a:xfrm>
          <a:prstGeom prst="roundRect">
            <a:avLst>
              <a:gd name="adj" fmla="val 12000"/>
            </a:avLst>
          </a:prstGeom>
          <a:solidFill>
            <a:srgbClr val="24211D"/>
          </a:solidFill>
          <a:ln w="12700">
            <a:solidFill>
              <a:srgbClr val="24211D"/>
            </a:solidFill>
            <a:prstDash val="solid"/>
          </a:ln>
        </p:spPr>
      </p:sp>
      <p:sp>
        <p:nvSpPr>
          <p:cNvPr id="10" name="Text 8"/>
          <p:cNvSpPr/>
          <p:nvPr/>
        </p:nvSpPr>
        <p:spPr>
          <a:xfrm>
            <a:off x="822960" y="4434840"/>
            <a:ext cx="10515600" cy="594360"/>
          </a:xfrm>
          <a:prstGeom prst="rect">
            <a:avLst/>
          </a:prstGeom>
          <a:noFill/>
          <a:ln/>
        </p:spPr>
        <p:txBody>
          <a:bodyPr wrap="square" lIns="0" tIns="0" rIns="0" bIns="0" rtlCol="0" anchor="t"/>
          <a:lstStyle/>
          <a:p>
            <a:pPr indent="0" marL="0">
              <a:lnSpc>
                <a:spcPts val="2400"/>
              </a:lnSpc>
              <a:buNone/>
            </a:pPr>
            <a:r>
              <a:rPr lang="en-US" sz="1600" b="1" dirty="0">
                <a:solidFill>
                  <a:srgbClr val="F0B48F"/>
                </a:solidFill>
                <a:latin typeface="Calibri" pitchFamily="34" charset="0"/>
                <a:ea typeface="Calibri" pitchFamily="34" charset="-122"/>
                <a:cs typeface="Calibri" pitchFamily="34" charset="-120"/>
              </a:rPr>
              <a:t>The most useful takeaway of the course: </a:t>
            </a:r>
            <a:pPr indent="0" marL="0">
              <a:lnSpc>
                <a:spcPts val="2400"/>
              </a:lnSpc>
              <a:buNone/>
            </a:pPr>
            <a:r>
              <a:rPr lang="en-US" sz="1600" dirty="0">
                <a:solidFill>
                  <a:srgbClr val="E8E2D6"/>
                </a:solidFill>
                <a:latin typeface="Calibri" pitchFamily="34" charset="0"/>
                <a:ea typeface="Calibri" pitchFamily="34" charset="-122"/>
                <a:cs typeface="Calibri" pitchFamily="34" charset="-120"/>
              </a:rPr>
              <a:t>turning on web search roughly halves the number of errors. That works better than any clever wording.</a:t>
            </a:r>
            <a:endParaRPr lang="en-US" sz="1600" dirty="0"/>
          </a:p>
        </p:txBody>
      </p:sp>
      <p:sp>
        <p:nvSpPr>
          <p:cNvPr id="11" name="Shape 9"/>
          <p:cNvSpPr/>
          <p:nvPr/>
        </p:nvSpPr>
        <p:spPr>
          <a:xfrm>
            <a:off x="502920" y="5349240"/>
            <a:ext cx="11155680" cy="777240"/>
          </a:xfrm>
          <a:prstGeom prst="roundRect">
            <a:avLst>
              <a:gd name="adj" fmla="val 14118"/>
            </a:avLst>
          </a:prstGeom>
          <a:solidFill>
            <a:srgbClr val="F4F2EC"/>
          </a:solidFill>
          <a:ln w="12700">
            <a:solidFill>
              <a:srgbClr val="DDD8CC"/>
            </a:solidFill>
            <a:prstDash val="solid"/>
          </a:ln>
        </p:spPr>
      </p:sp>
      <p:sp>
        <p:nvSpPr>
          <p:cNvPr id="12" name="Text 10"/>
          <p:cNvSpPr/>
          <p:nvPr/>
        </p:nvSpPr>
        <p:spPr>
          <a:xfrm>
            <a:off x="822960" y="5486400"/>
            <a:ext cx="10515600" cy="548640"/>
          </a:xfrm>
          <a:prstGeom prst="rect">
            <a:avLst/>
          </a:prstGeom>
          <a:noFill/>
          <a:ln/>
        </p:spPr>
        <p:txBody>
          <a:bodyPr wrap="square" lIns="0" tIns="0" rIns="0" bIns="0" rtlCol="0" anchor="t"/>
          <a:lstStyle/>
          <a:p>
            <a:pPr indent="0" marL="0">
              <a:lnSpc>
                <a:spcPts val="1900"/>
              </a:lnSpc>
              <a:buNone/>
            </a:pPr>
            <a:r>
              <a:rPr lang="en-US" sz="1350" dirty="0">
                <a:solidFill>
                  <a:srgbClr val="5C5A52"/>
                </a:solidFill>
                <a:latin typeface="Calibri" pitchFamily="34" charset="0"/>
                <a:ea typeface="Calibri" pitchFamily="34" charset="-122"/>
                <a:cs typeface="Calibri" pitchFamily="34" charset="-120"/>
              </a:rPr>
              <a:t>But not a cure-all: Stanford (2024-2025) tested professional legal AI systems working against a real document database — they still got things wrong in 17-33% of cases.</a:t>
            </a:r>
            <a:endParaRPr lang="en-US" sz="1350" dirty="0"/>
          </a:p>
        </p:txBody>
      </p:sp>
      <p:sp>
        <p:nvSpPr>
          <p:cNvPr id="13" name="Text 11"/>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4" name="Text 12"/>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Fact-checking — four steps for non-specialists</a:t>
            </a:r>
            <a:endParaRPr lang="en-US" sz="3400" dirty="0"/>
          </a:p>
        </p:txBody>
      </p:sp>
      <p:sp>
        <p:nvSpPr>
          <p:cNvPr id="3" name="Shape 1"/>
          <p:cNvSpPr/>
          <p:nvPr/>
        </p:nvSpPr>
        <p:spPr>
          <a:xfrm>
            <a:off x="502920" y="1920240"/>
            <a:ext cx="11155680" cy="960120"/>
          </a:xfrm>
          <a:prstGeom prst="roundRect">
            <a:avLst>
              <a:gd name="adj" fmla="val 11429"/>
            </a:avLst>
          </a:prstGeom>
          <a:solidFill>
            <a:srgbClr val="F4F2EC"/>
          </a:solidFill>
          <a:ln w="12700">
            <a:solidFill>
              <a:srgbClr val="DDD8CC"/>
            </a:solidFill>
            <a:prstDash val="solid"/>
          </a:ln>
        </p:spPr>
      </p:sp>
      <p:sp>
        <p:nvSpPr>
          <p:cNvPr id="4" name="Shape 2"/>
          <p:cNvSpPr/>
          <p:nvPr/>
        </p:nvSpPr>
        <p:spPr>
          <a:xfrm>
            <a:off x="822960" y="2194560"/>
            <a:ext cx="420624" cy="420624"/>
          </a:xfrm>
          <a:prstGeom prst="ellipse">
            <a:avLst/>
          </a:prstGeom>
          <a:solidFill>
            <a:srgbClr val="2C5F8A"/>
          </a:solidFill>
          <a:ln w="12700">
            <a:solidFill>
              <a:srgbClr val="2C5F8A"/>
            </a:solidFill>
            <a:prstDash val="solid"/>
          </a:ln>
        </p:spPr>
      </p:sp>
      <p:sp>
        <p:nvSpPr>
          <p:cNvPr id="5" name="Text 3"/>
          <p:cNvSpPr/>
          <p:nvPr/>
        </p:nvSpPr>
        <p:spPr>
          <a:xfrm>
            <a:off x="822960" y="219456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508760" y="2066544"/>
            <a:ext cx="9875520" cy="329184"/>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Ask for links — and open them</a:t>
            </a:r>
            <a:endParaRPr lang="en-US" sz="1700" dirty="0"/>
          </a:p>
        </p:txBody>
      </p:sp>
      <p:sp>
        <p:nvSpPr>
          <p:cNvPr id="7" name="Text 5"/>
          <p:cNvSpPr/>
          <p:nvPr/>
        </p:nvSpPr>
        <p:spPr>
          <a:xfrm>
            <a:off x="1508760" y="2404872"/>
            <a:ext cx="9875520" cy="384048"/>
          </a:xfrm>
          <a:prstGeom prst="rect">
            <a:avLst/>
          </a:prstGeom>
          <a:noFill/>
          <a:ln/>
        </p:spPr>
        <p:txBody>
          <a:bodyPr wrap="square" lIns="0" tIns="0" rIns="0" bIns="0" rtlCol="0" anchor="t"/>
          <a:lstStyle/>
          <a:p>
            <a:pPr indent="0" marL="0">
              <a:lnSpc>
                <a:spcPts val="1800"/>
              </a:lnSpc>
              <a:buNone/>
            </a:pPr>
            <a:r>
              <a:rPr lang="en-US" sz="1300" dirty="0">
                <a:solidFill>
                  <a:srgbClr val="5C5A52"/>
                </a:solidFill>
                <a:latin typeface="Calibri" pitchFamily="34" charset="0"/>
                <a:ea typeface="Calibri" pitchFamily="34" charset="-122"/>
                <a:cs typeface="Calibri" pitchFamily="34" charset="-120"/>
              </a:rPr>
              <a:t>Actually open them, rather than noting that they "look solid". An invented link looks perfect.</a:t>
            </a:r>
            <a:endParaRPr lang="en-US" sz="1300" dirty="0"/>
          </a:p>
        </p:txBody>
      </p:sp>
      <p:sp>
        <p:nvSpPr>
          <p:cNvPr id="8" name="Shape 6"/>
          <p:cNvSpPr/>
          <p:nvPr/>
        </p:nvSpPr>
        <p:spPr>
          <a:xfrm>
            <a:off x="502920" y="2971800"/>
            <a:ext cx="11155680" cy="960120"/>
          </a:xfrm>
          <a:prstGeom prst="roundRect">
            <a:avLst>
              <a:gd name="adj" fmla="val 11429"/>
            </a:avLst>
          </a:prstGeom>
          <a:solidFill>
            <a:srgbClr val="FFFFFF"/>
          </a:solidFill>
          <a:ln w="12700">
            <a:solidFill>
              <a:srgbClr val="DDD8CC"/>
            </a:solidFill>
            <a:prstDash val="solid"/>
          </a:ln>
        </p:spPr>
      </p:sp>
      <p:sp>
        <p:nvSpPr>
          <p:cNvPr id="9" name="Shape 7"/>
          <p:cNvSpPr/>
          <p:nvPr/>
        </p:nvSpPr>
        <p:spPr>
          <a:xfrm>
            <a:off x="822960" y="3246120"/>
            <a:ext cx="420624" cy="420624"/>
          </a:xfrm>
          <a:prstGeom prst="ellipse">
            <a:avLst/>
          </a:prstGeom>
          <a:solidFill>
            <a:srgbClr val="2C5F8A"/>
          </a:solidFill>
          <a:ln w="12700">
            <a:solidFill>
              <a:srgbClr val="2C5F8A"/>
            </a:solidFill>
            <a:prstDash val="solid"/>
          </a:ln>
        </p:spPr>
      </p:sp>
      <p:sp>
        <p:nvSpPr>
          <p:cNvPr id="10" name="Text 8"/>
          <p:cNvSpPr/>
          <p:nvPr/>
        </p:nvSpPr>
        <p:spPr>
          <a:xfrm>
            <a:off x="822960" y="324612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508760" y="3118104"/>
            <a:ext cx="9875520" cy="329184"/>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Check that the source exists</a:t>
            </a:r>
            <a:endParaRPr lang="en-US" sz="1700" dirty="0"/>
          </a:p>
        </p:txBody>
      </p:sp>
      <p:sp>
        <p:nvSpPr>
          <p:cNvPr id="12" name="Text 10"/>
          <p:cNvSpPr/>
          <p:nvPr/>
        </p:nvSpPr>
        <p:spPr>
          <a:xfrm>
            <a:off x="1508760" y="3456432"/>
            <a:ext cx="9875520" cy="384048"/>
          </a:xfrm>
          <a:prstGeom prst="rect">
            <a:avLst/>
          </a:prstGeom>
          <a:noFill/>
          <a:ln/>
        </p:spPr>
        <p:txBody>
          <a:bodyPr wrap="square" lIns="0" tIns="0" rIns="0" bIns="0" rtlCol="0" anchor="t"/>
          <a:lstStyle/>
          <a:p>
            <a:pPr indent="0" marL="0">
              <a:lnSpc>
                <a:spcPts val="1800"/>
              </a:lnSpc>
              <a:buNone/>
            </a:pPr>
            <a:r>
              <a:rPr lang="en-US" sz="1300" dirty="0">
                <a:solidFill>
                  <a:srgbClr val="5C5A52"/>
                </a:solidFill>
                <a:latin typeface="Calibri" pitchFamily="34" charset="0"/>
                <a:ea typeface="Calibri" pitchFamily="34" charset="-122"/>
                <a:cs typeface="Calibri" pitchFamily="34" charset="-120"/>
              </a:rPr>
              <a:t>Copy the exact title of the book, law or article into an ordinary search engine. Nothing found means it was invented.</a:t>
            </a:r>
            <a:endParaRPr lang="en-US" sz="1300" dirty="0"/>
          </a:p>
        </p:txBody>
      </p:sp>
      <p:sp>
        <p:nvSpPr>
          <p:cNvPr id="13" name="Shape 11"/>
          <p:cNvSpPr/>
          <p:nvPr/>
        </p:nvSpPr>
        <p:spPr>
          <a:xfrm>
            <a:off x="502920" y="4023360"/>
            <a:ext cx="11155680" cy="960120"/>
          </a:xfrm>
          <a:prstGeom prst="roundRect">
            <a:avLst>
              <a:gd name="adj" fmla="val 11429"/>
            </a:avLst>
          </a:prstGeom>
          <a:solidFill>
            <a:srgbClr val="F4F2EC"/>
          </a:solidFill>
          <a:ln w="12700">
            <a:solidFill>
              <a:srgbClr val="DDD8CC"/>
            </a:solidFill>
            <a:prstDash val="solid"/>
          </a:ln>
        </p:spPr>
      </p:sp>
      <p:sp>
        <p:nvSpPr>
          <p:cNvPr id="14" name="Shape 12"/>
          <p:cNvSpPr/>
          <p:nvPr/>
        </p:nvSpPr>
        <p:spPr>
          <a:xfrm>
            <a:off x="822960" y="4297680"/>
            <a:ext cx="420624" cy="420624"/>
          </a:xfrm>
          <a:prstGeom prst="ellipse">
            <a:avLst/>
          </a:prstGeom>
          <a:solidFill>
            <a:srgbClr val="2C5F8A"/>
          </a:solidFill>
          <a:ln w="12700">
            <a:solidFill>
              <a:srgbClr val="2C5F8A"/>
            </a:solidFill>
            <a:prstDash val="solid"/>
          </a:ln>
        </p:spPr>
      </p:sp>
      <p:sp>
        <p:nvSpPr>
          <p:cNvPr id="15" name="Text 13"/>
          <p:cNvSpPr/>
          <p:nvPr/>
        </p:nvSpPr>
        <p:spPr>
          <a:xfrm>
            <a:off x="822960" y="429768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6" name="Text 14"/>
          <p:cNvSpPr/>
          <p:nvPr/>
        </p:nvSpPr>
        <p:spPr>
          <a:xfrm>
            <a:off x="1508760" y="4169664"/>
            <a:ext cx="9875520" cy="329184"/>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Ask the same thing differently, in a new chat</a:t>
            </a:r>
            <a:endParaRPr lang="en-US" sz="1700" dirty="0"/>
          </a:p>
        </p:txBody>
      </p:sp>
      <p:sp>
        <p:nvSpPr>
          <p:cNvPr id="17" name="Text 15"/>
          <p:cNvSpPr/>
          <p:nvPr/>
        </p:nvSpPr>
        <p:spPr>
          <a:xfrm>
            <a:off x="1508760" y="4507992"/>
            <a:ext cx="9875520" cy="384048"/>
          </a:xfrm>
          <a:prstGeom prst="rect">
            <a:avLst/>
          </a:prstGeom>
          <a:noFill/>
          <a:ln/>
        </p:spPr>
        <p:txBody>
          <a:bodyPr wrap="square" lIns="0" tIns="0" rIns="0" bIns="0" rtlCol="0" anchor="t"/>
          <a:lstStyle/>
          <a:p>
            <a:pPr indent="0" marL="0">
              <a:lnSpc>
                <a:spcPts val="1800"/>
              </a:lnSpc>
              <a:buNone/>
            </a:pPr>
            <a:r>
              <a:rPr lang="en-US" sz="1300" dirty="0">
                <a:solidFill>
                  <a:srgbClr val="5C5A52"/>
                </a:solidFill>
                <a:latin typeface="Calibri" pitchFamily="34" charset="0"/>
                <a:ea typeface="Calibri" pitchFamily="34" charset="-122"/>
                <a:cs typeface="Calibri" pitchFamily="34" charset="-120"/>
              </a:rPr>
              <a:t>If the answer changes, the model does not know — it is guessing.</a:t>
            </a:r>
            <a:endParaRPr lang="en-US" sz="1300" dirty="0"/>
          </a:p>
        </p:txBody>
      </p:sp>
      <p:sp>
        <p:nvSpPr>
          <p:cNvPr id="18" name="Shape 16"/>
          <p:cNvSpPr/>
          <p:nvPr/>
        </p:nvSpPr>
        <p:spPr>
          <a:xfrm>
            <a:off x="502920" y="5074920"/>
            <a:ext cx="11155680" cy="960120"/>
          </a:xfrm>
          <a:prstGeom prst="roundRect">
            <a:avLst>
              <a:gd name="adj" fmla="val 11429"/>
            </a:avLst>
          </a:prstGeom>
          <a:solidFill>
            <a:srgbClr val="FFFFFF"/>
          </a:solidFill>
          <a:ln w="12700">
            <a:solidFill>
              <a:srgbClr val="DDD8CC"/>
            </a:solidFill>
            <a:prstDash val="solid"/>
          </a:ln>
        </p:spPr>
      </p:sp>
      <p:sp>
        <p:nvSpPr>
          <p:cNvPr id="19" name="Shape 17"/>
          <p:cNvSpPr/>
          <p:nvPr/>
        </p:nvSpPr>
        <p:spPr>
          <a:xfrm>
            <a:off x="822960" y="5349240"/>
            <a:ext cx="420624" cy="420624"/>
          </a:xfrm>
          <a:prstGeom prst="ellipse">
            <a:avLst/>
          </a:prstGeom>
          <a:solidFill>
            <a:srgbClr val="2C5F8A"/>
          </a:solidFill>
          <a:ln w="12700">
            <a:solidFill>
              <a:srgbClr val="2C5F8A"/>
            </a:solidFill>
            <a:prstDash val="solid"/>
          </a:ln>
        </p:spPr>
      </p:sp>
      <p:sp>
        <p:nvSpPr>
          <p:cNvPr id="20" name="Text 18"/>
          <p:cNvSpPr/>
          <p:nvPr/>
        </p:nvSpPr>
        <p:spPr>
          <a:xfrm>
            <a:off x="822960" y="534924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508760" y="5221224"/>
            <a:ext cx="9875520" cy="329184"/>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Anything important — check with a person</a:t>
            </a:r>
            <a:endParaRPr lang="en-US" sz="1700" dirty="0"/>
          </a:p>
        </p:txBody>
      </p:sp>
      <p:sp>
        <p:nvSpPr>
          <p:cNvPr id="22" name="Text 20"/>
          <p:cNvSpPr/>
          <p:nvPr/>
        </p:nvSpPr>
        <p:spPr>
          <a:xfrm>
            <a:off x="1508760" y="5559552"/>
            <a:ext cx="9875520" cy="384048"/>
          </a:xfrm>
          <a:prstGeom prst="rect">
            <a:avLst/>
          </a:prstGeom>
          <a:noFill/>
          <a:ln/>
        </p:spPr>
        <p:txBody>
          <a:bodyPr wrap="square" lIns="0" tIns="0" rIns="0" bIns="0" rtlCol="0" anchor="t"/>
          <a:lstStyle/>
          <a:p>
            <a:pPr indent="0" marL="0">
              <a:lnSpc>
                <a:spcPts val="1800"/>
              </a:lnSpc>
              <a:buNone/>
            </a:pPr>
            <a:r>
              <a:rPr lang="en-US" sz="1300" dirty="0">
                <a:solidFill>
                  <a:srgbClr val="5C5A52"/>
                </a:solidFill>
                <a:latin typeface="Calibri" pitchFamily="34" charset="0"/>
                <a:ea typeface="Calibri" pitchFamily="34" charset="-122"/>
                <a:cs typeface="Calibri" pitchFamily="34" charset="-120"/>
              </a:rPr>
              <a:t>A doctor, a lawyer, your bank, the authorities. AI prepares you well for that conversation, but does not replace it.</a:t>
            </a:r>
            <a:endParaRPr lang="en-US" sz="1300" dirty="0"/>
          </a:p>
        </p:txBody>
      </p:sp>
      <p:sp>
        <p:nvSpPr>
          <p:cNvPr id="23" name="Shape 21"/>
          <p:cNvSpPr/>
          <p:nvPr/>
        </p:nvSpPr>
        <p:spPr>
          <a:xfrm>
            <a:off x="502920" y="6172200"/>
            <a:ext cx="11155680" cy="0"/>
          </a:xfrm>
          <a:prstGeom prst="roundRect">
            <a:avLst>
              <a:gd name="adj" fmla="val Infinity"/>
            </a:avLst>
          </a:prstGeom>
          <a:solidFill>
            <a:srgbClr val="FFFFFF"/>
          </a:solidFill>
          <a:ln w="12700">
            <a:solidFill>
              <a:srgbClr val="FFFFFF"/>
            </a:solidFill>
            <a:prstDash val="solid"/>
          </a:ln>
        </p:spPr>
      </p:sp>
      <p:sp>
        <p:nvSpPr>
          <p:cNvPr id="24" name="Text 22"/>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5" name="Text 23"/>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Today's plan</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The first three lessons teach you to use it. The last two keep you safe.</a:t>
            </a:r>
            <a:endParaRPr lang="en-US" sz="1500" dirty="0"/>
          </a:p>
        </p:txBody>
      </p:sp>
      <p:sp>
        <p:nvSpPr>
          <p:cNvPr id="4" name="Shape 2"/>
          <p:cNvSpPr/>
          <p:nvPr/>
        </p:nvSpPr>
        <p:spPr>
          <a:xfrm>
            <a:off x="502920" y="1874520"/>
            <a:ext cx="11155680" cy="786384"/>
          </a:xfrm>
          <a:prstGeom prst="roundRect">
            <a:avLst>
              <a:gd name="adj" fmla="val 13953"/>
            </a:avLst>
          </a:prstGeom>
          <a:solidFill>
            <a:srgbClr val="F4F2EC"/>
          </a:solidFill>
          <a:ln w="12700">
            <a:solidFill>
              <a:srgbClr val="DDD8CC"/>
            </a:solidFill>
            <a:prstDash val="solid"/>
          </a:ln>
        </p:spPr>
      </p:sp>
      <p:sp>
        <p:nvSpPr>
          <p:cNvPr id="5" name="Shape 3"/>
          <p:cNvSpPr/>
          <p:nvPr/>
        </p:nvSpPr>
        <p:spPr>
          <a:xfrm>
            <a:off x="777240" y="2057400"/>
            <a:ext cx="420624" cy="420624"/>
          </a:xfrm>
          <a:prstGeom prst="ellipse">
            <a:avLst/>
          </a:prstGeom>
          <a:solidFill>
            <a:srgbClr val="C15F3C"/>
          </a:solidFill>
          <a:ln w="12700">
            <a:solidFill>
              <a:srgbClr val="C15F3C"/>
            </a:solidFill>
            <a:prstDash val="solid"/>
          </a:ln>
        </p:spPr>
      </p:sp>
      <p:sp>
        <p:nvSpPr>
          <p:cNvPr id="6" name="Text 4"/>
          <p:cNvSpPr/>
          <p:nvPr/>
        </p:nvSpPr>
        <p:spPr>
          <a:xfrm>
            <a:off x="777240" y="2057400"/>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417320" y="1984248"/>
            <a:ext cx="9966960" cy="320040"/>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What an AI chat is and what it can do</a:t>
            </a:r>
            <a:endParaRPr lang="en-US" sz="1700" dirty="0"/>
          </a:p>
        </p:txBody>
      </p:sp>
      <p:sp>
        <p:nvSpPr>
          <p:cNvPr id="8" name="Text 6"/>
          <p:cNvSpPr/>
          <p:nvPr/>
        </p:nvSpPr>
        <p:spPr>
          <a:xfrm>
            <a:off x="1417320" y="2304288"/>
            <a:ext cx="9966960" cy="27432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And, more importantly, what it CANNOT do. Which service to pick.</a:t>
            </a:r>
            <a:endParaRPr lang="en-US" sz="1300" dirty="0"/>
          </a:p>
        </p:txBody>
      </p:sp>
      <p:sp>
        <p:nvSpPr>
          <p:cNvPr id="9" name="Shape 7"/>
          <p:cNvSpPr/>
          <p:nvPr/>
        </p:nvSpPr>
        <p:spPr>
          <a:xfrm>
            <a:off x="502920" y="2770632"/>
            <a:ext cx="11155680" cy="786384"/>
          </a:xfrm>
          <a:prstGeom prst="roundRect">
            <a:avLst>
              <a:gd name="adj" fmla="val 13953"/>
            </a:avLst>
          </a:prstGeom>
          <a:solidFill>
            <a:srgbClr val="F4F2EC"/>
          </a:solidFill>
          <a:ln w="12700">
            <a:solidFill>
              <a:srgbClr val="DDD8CC"/>
            </a:solidFill>
            <a:prstDash val="solid"/>
          </a:ln>
        </p:spPr>
      </p:sp>
      <p:sp>
        <p:nvSpPr>
          <p:cNvPr id="10" name="Shape 8"/>
          <p:cNvSpPr/>
          <p:nvPr/>
        </p:nvSpPr>
        <p:spPr>
          <a:xfrm>
            <a:off x="777240" y="2953512"/>
            <a:ext cx="420624" cy="420624"/>
          </a:xfrm>
          <a:prstGeom prst="ellipse">
            <a:avLst/>
          </a:prstGeom>
          <a:solidFill>
            <a:srgbClr val="C15F3C"/>
          </a:solidFill>
          <a:ln w="12700">
            <a:solidFill>
              <a:srgbClr val="C15F3C"/>
            </a:solidFill>
            <a:prstDash val="solid"/>
          </a:ln>
        </p:spPr>
      </p:sp>
      <p:sp>
        <p:nvSpPr>
          <p:cNvPr id="11" name="Text 9"/>
          <p:cNvSpPr/>
          <p:nvPr/>
        </p:nvSpPr>
        <p:spPr>
          <a:xfrm>
            <a:off x="777240" y="295351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2" name="Text 10"/>
          <p:cNvSpPr/>
          <p:nvPr/>
        </p:nvSpPr>
        <p:spPr>
          <a:xfrm>
            <a:off x="1417320" y="2880360"/>
            <a:ext cx="9966960" cy="320040"/>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First steps and the settings that matter</a:t>
            </a:r>
            <a:endParaRPr lang="en-US" sz="1700" dirty="0"/>
          </a:p>
        </p:txBody>
      </p:sp>
      <p:sp>
        <p:nvSpPr>
          <p:cNvPr id="13" name="Text 11"/>
          <p:cNvSpPr/>
          <p:nvPr/>
        </p:nvSpPr>
        <p:spPr>
          <a:xfrm>
            <a:off x="1417320" y="3200400"/>
            <a:ext cx="9966960" cy="27432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Signing up, the app, privacy, memory, ads.</a:t>
            </a:r>
            <a:endParaRPr lang="en-US" sz="1300" dirty="0"/>
          </a:p>
        </p:txBody>
      </p:sp>
      <p:sp>
        <p:nvSpPr>
          <p:cNvPr id="14" name="Shape 12"/>
          <p:cNvSpPr/>
          <p:nvPr/>
        </p:nvSpPr>
        <p:spPr>
          <a:xfrm>
            <a:off x="502920" y="3666744"/>
            <a:ext cx="11155680" cy="786384"/>
          </a:xfrm>
          <a:prstGeom prst="roundRect">
            <a:avLst>
              <a:gd name="adj" fmla="val 13953"/>
            </a:avLst>
          </a:prstGeom>
          <a:solidFill>
            <a:srgbClr val="F4F2EC"/>
          </a:solidFill>
          <a:ln w="12700">
            <a:solidFill>
              <a:srgbClr val="DDD8CC"/>
            </a:solidFill>
            <a:prstDash val="solid"/>
          </a:ln>
        </p:spPr>
      </p:sp>
      <p:sp>
        <p:nvSpPr>
          <p:cNvPr id="15" name="Shape 13"/>
          <p:cNvSpPr/>
          <p:nvPr/>
        </p:nvSpPr>
        <p:spPr>
          <a:xfrm>
            <a:off x="777240" y="3849624"/>
            <a:ext cx="420624" cy="420624"/>
          </a:xfrm>
          <a:prstGeom prst="ellipse">
            <a:avLst/>
          </a:prstGeom>
          <a:solidFill>
            <a:srgbClr val="C15F3C"/>
          </a:solidFill>
          <a:ln w="12700">
            <a:solidFill>
              <a:srgbClr val="C15F3C"/>
            </a:solidFill>
            <a:prstDash val="solid"/>
          </a:ln>
        </p:spPr>
      </p:sp>
      <p:sp>
        <p:nvSpPr>
          <p:cNvPr id="16" name="Text 14"/>
          <p:cNvSpPr/>
          <p:nvPr/>
        </p:nvSpPr>
        <p:spPr>
          <a:xfrm>
            <a:off x="777240" y="3849624"/>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7" name="Text 15"/>
          <p:cNvSpPr/>
          <p:nvPr/>
        </p:nvSpPr>
        <p:spPr>
          <a:xfrm>
            <a:off x="1417320" y="3776472"/>
            <a:ext cx="9966960" cy="320040"/>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How to ask properly</a:t>
            </a:r>
            <a:endParaRPr lang="en-US" sz="1700" dirty="0"/>
          </a:p>
        </p:txBody>
      </p:sp>
      <p:sp>
        <p:nvSpPr>
          <p:cNvPr id="18" name="Text 16"/>
          <p:cNvSpPr/>
          <p:nvPr/>
        </p:nvSpPr>
        <p:spPr>
          <a:xfrm>
            <a:off x="1417320" y="4096512"/>
            <a:ext cx="9966960" cy="27432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A five-part formula and 12 ready-made templates.</a:t>
            </a:r>
            <a:endParaRPr lang="en-US" sz="1300" dirty="0"/>
          </a:p>
        </p:txBody>
      </p:sp>
      <p:sp>
        <p:nvSpPr>
          <p:cNvPr id="19" name="Shape 17"/>
          <p:cNvSpPr/>
          <p:nvPr/>
        </p:nvSpPr>
        <p:spPr>
          <a:xfrm>
            <a:off x="502920" y="4562856"/>
            <a:ext cx="11155680" cy="786384"/>
          </a:xfrm>
          <a:prstGeom prst="roundRect">
            <a:avLst>
              <a:gd name="adj" fmla="val 13953"/>
            </a:avLst>
          </a:prstGeom>
          <a:solidFill>
            <a:srgbClr val="FBEBE9"/>
          </a:solidFill>
          <a:ln w="12700">
            <a:solidFill>
              <a:srgbClr val="F0D6D2"/>
            </a:solidFill>
            <a:prstDash val="solid"/>
          </a:ln>
        </p:spPr>
      </p:sp>
      <p:sp>
        <p:nvSpPr>
          <p:cNvPr id="20" name="Shape 18"/>
          <p:cNvSpPr/>
          <p:nvPr/>
        </p:nvSpPr>
        <p:spPr>
          <a:xfrm>
            <a:off x="777240" y="4745736"/>
            <a:ext cx="420624" cy="420624"/>
          </a:xfrm>
          <a:prstGeom prst="ellipse">
            <a:avLst/>
          </a:prstGeom>
          <a:solidFill>
            <a:srgbClr val="B3261E"/>
          </a:solidFill>
          <a:ln w="12700">
            <a:solidFill>
              <a:srgbClr val="B3261E"/>
            </a:solidFill>
            <a:prstDash val="solid"/>
          </a:ln>
        </p:spPr>
      </p:sp>
      <p:sp>
        <p:nvSpPr>
          <p:cNvPr id="21" name="Text 19"/>
          <p:cNvSpPr/>
          <p:nvPr/>
        </p:nvSpPr>
        <p:spPr>
          <a:xfrm>
            <a:off x="777240" y="4745736"/>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2" name="Text 20"/>
          <p:cNvSpPr/>
          <p:nvPr/>
        </p:nvSpPr>
        <p:spPr>
          <a:xfrm>
            <a:off x="1417320" y="4672584"/>
            <a:ext cx="9966960" cy="320040"/>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It gets things wrong with total confidence</a:t>
            </a:r>
            <a:endParaRPr lang="en-US" sz="1700" dirty="0"/>
          </a:p>
        </p:txBody>
      </p:sp>
      <p:sp>
        <p:nvSpPr>
          <p:cNvPr id="23" name="Text 21"/>
          <p:cNvSpPr/>
          <p:nvPr/>
        </p:nvSpPr>
        <p:spPr>
          <a:xfrm>
            <a:off x="1417320" y="4992624"/>
            <a:ext cx="9966960" cy="27432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Made-up facts, checking them, what never to type into a chat.</a:t>
            </a:r>
            <a:endParaRPr lang="en-US" sz="1300" dirty="0"/>
          </a:p>
        </p:txBody>
      </p:sp>
      <p:sp>
        <p:nvSpPr>
          <p:cNvPr id="24" name="Shape 22"/>
          <p:cNvSpPr/>
          <p:nvPr/>
        </p:nvSpPr>
        <p:spPr>
          <a:xfrm>
            <a:off x="502920" y="5458968"/>
            <a:ext cx="11155680" cy="786384"/>
          </a:xfrm>
          <a:prstGeom prst="roundRect">
            <a:avLst>
              <a:gd name="adj" fmla="val 13953"/>
            </a:avLst>
          </a:prstGeom>
          <a:solidFill>
            <a:srgbClr val="FBEBE9"/>
          </a:solidFill>
          <a:ln w="12700">
            <a:solidFill>
              <a:srgbClr val="F0D6D2"/>
            </a:solidFill>
            <a:prstDash val="solid"/>
          </a:ln>
        </p:spPr>
      </p:sp>
      <p:sp>
        <p:nvSpPr>
          <p:cNvPr id="25" name="Shape 23"/>
          <p:cNvSpPr/>
          <p:nvPr/>
        </p:nvSpPr>
        <p:spPr>
          <a:xfrm>
            <a:off x="777240" y="5641848"/>
            <a:ext cx="420624" cy="420624"/>
          </a:xfrm>
          <a:prstGeom prst="ellipse">
            <a:avLst/>
          </a:prstGeom>
          <a:solidFill>
            <a:srgbClr val="B3261E"/>
          </a:solidFill>
          <a:ln w="12700">
            <a:solidFill>
              <a:srgbClr val="B3261E"/>
            </a:solidFill>
            <a:prstDash val="solid"/>
          </a:ln>
        </p:spPr>
      </p:sp>
      <p:sp>
        <p:nvSpPr>
          <p:cNvPr id="26" name="Text 24"/>
          <p:cNvSpPr/>
          <p:nvPr/>
        </p:nvSpPr>
        <p:spPr>
          <a:xfrm>
            <a:off x="777240" y="5641848"/>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7" name="Text 25"/>
          <p:cNvSpPr/>
          <p:nvPr/>
        </p:nvSpPr>
        <p:spPr>
          <a:xfrm>
            <a:off x="1417320" y="5568696"/>
            <a:ext cx="9966960" cy="320040"/>
          </a:xfrm>
          <a:prstGeom prst="rect">
            <a:avLst/>
          </a:prstGeom>
          <a:noFill/>
          <a:ln/>
        </p:spPr>
        <p:txBody>
          <a:bodyPr wrap="square" lIns="0" tIns="0" rIns="0" bIns="0" rtlCol="0" anchor="ctr"/>
          <a:lstStyle/>
          <a:p>
            <a:pPr indent="0" marL="0">
              <a:buNone/>
            </a:pPr>
            <a:r>
              <a:rPr lang="en-US" sz="1700" b="1" dirty="0">
                <a:solidFill>
                  <a:srgbClr val="24211D"/>
                </a:solidFill>
                <a:latin typeface="Calibri" pitchFamily="34" charset="0"/>
                <a:ea typeface="Calibri" pitchFamily="34" charset="-122"/>
                <a:cs typeface="Calibri" pitchFamily="34" charset="-120"/>
              </a:rPr>
              <a:t>AI and scammers</a:t>
            </a:r>
            <a:endParaRPr lang="en-US" sz="1700" dirty="0"/>
          </a:p>
        </p:txBody>
      </p:sp>
      <p:sp>
        <p:nvSpPr>
          <p:cNvPr id="28" name="Text 26"/>
          <p:cNvSpPr/>
          <p:nvPr/>
        </p:nvSpPr>
        <p:spPr>
          <a:xfrm>
            <a:off x="1417320" y="5888736"/>
            <a:ext cx="9966960" cy="274320"/>
          </a:xfrm>
          <a:prstGeom prst="rect">
            <a:avLst/>
          </a:prstGeom>
          <a:noFill/>
          <a:ln/>
        </p:spPr>
        <p:txBody>
          <a:bodyPr wrap="square" lIns="0" tIns="0" rIns="0" bIns="0" rtlCol="0" anchor="ctr"/>
          <a:lstStyle/>
          <a:p>
            <a:pPr indent="0" marL="0">
              <a:buNone/>
            </a:pPr>
            <a:r>
              <a:rPr lang="en-US" sz="1300" dirty="0">
                <a:solidFill>
                  <a:srgbClr val="5C5A52"/>
                </a:solidFill>
                <a:latin typeface="Calibri" pitchFamily="34" charset="0"/>
                <a:ea typeface="Calibri" pitchFamily="34" charset="-122"/>
                <a:cs typeface="Calibri" pitchFamily="34" charset="-120"/>
              </a:rPr>
              <a:t>Voice cloning, deepfakes, fake apps, a family code word.</a:t>
            </a:r>
            <a:endParaRPr lang="en-US" sz="1300" dirty="0"/>
          </a:p>
        </p:txBody>
      </p:sp>
      <p:sp>
        <p:nvSpPr>
          <p:cNvPr id="29" name="Text 27"/>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30" name="Text 28"/>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What you must never type into a chat</a:t>
            </a:r>
            <a:endParaRPr lang="en-US" sz="3400" dirty="0"/>
          </a:p>
        </p:txBody>
      </p:sp>
      <p:sp>
        <p:nvSpPr>
          <p:cNvPr id="3" name="Shape 1"/>
          <p:cNvSpPr/>
          <p:nvPr/>
        </p:nvSpPr>
        <p:spPr>
          <a:xfrm>
            <a:off x="502920" y="1783080"/>
            <a:ext cx="11155680" cy="868680"/>
          </a:xfrm>
          <a:prstGeom prst="roundRect">
            <a:avLst>
              <a:gd name="adj" fmla="val 12632"/>
            </a:avLst>
          </a:prstGeom>
          <a:solidFill>
            <a:srgbClr val="24211D"/>
          </a:solidFill>
          <a:ln w="12700">
            <a:solidFill>
              <a:srgbClr val="24211D"/>
            </a:solidFill>
            <a:prstDash val="solid"/>
          </a:ln>
        </p:spPr>
      </p:sp>
      <p:sp>
        <p:nvSpPr>
          <p:cNvPr id="4" name="Text 2"/>
          <p:cNvSpPr/>
          <p:nvPr/>
        </p:nvSpPr>
        <p:spPr>
          <a:xfrm>
            <a:off x="822960" y="1938528"/>
            <a:ext cx="10515600" cy="594360"/>
          </a:xfrm>
          <a:prstGeom prst="rect">
            <a:avLst/>
          </a:prstGeom>
          <a:noFill/>
          <a:ln/>
        </p:spPr>
        <p:txBody>
          <a:bodyPr wrap="square" lIns="0" tIns="0" rIns="0" bIns="0" rtlCol="0" anchor="t"/>
          <a:lstStyle/>
          <a:p>
            <a:pPr indent="0" marL="0">
              <a:lnSpc>
                <a:spcPts val="2200"/>
              </a:lnSpc>
              <a:buNone/>
            </a:pPr>
            <a:r>
              <a:rPr lang="en-US" sz="1500" b="1" dirty="0">
                <a:solidFill>
                  <a:srgbClr val="F0B48F"/>
                </a:solidFill>
                <a:latin typeface="Calibri" pitchFamily="34" charset="0"/>
                <a:ea typeface="Calibri" pitchFamily="34" charset="-122"/>
                <a:cs typeface="Calibri" pitchFamily="34" charset="-120"/>
              </a:rPr>
              <a:t>A chat with AI has no legal privilege. </a:t>
            </a:r>
            <a:pPr indent="0" marL="0">
              <a:lnSpc>
                <a:spcPts val="2200"/>
              </a:lnSpc>
              <a:buNone/>
            </a:pPr>
            <a:r>
              <a:rPr lang="en-US" sz="1500" dirty="0">
                <a:solidFill>
                  <a:srgbClr val="E8E2D6"/>
                </a:solidFill>
                <a:latin typeface="Calibri" pitchFamily="34" charset="0"/>
                <a:ea typeface="Calibri" pitchFamily="34" charset="-122"/>
                <a:cs typeface="Calibri" pitchFamily="34" charset="-120"/>
              </a:rPr>
              <a:t>It is not talking to a doctor or a lawyer. On 5 January 2026 a court ordered OpenAI to hand plaintiffs a sample of 20 million user chats — de-identified, but from real people.</a:t>
            </a:r>
            <a:endParaRPr lang="en-US" sz="1500" dirty="0"/>
          </a:p>
        </p:txBody>
      </p:sp>
      <p:sp>
        <p:nvSpPr>
          <p:cNvPr id="5" name="Shape 3"/>
          <p:cNvSpPr/>
          <p:nvPr/>
        </p:nvSpPr>
        <p:spPr>
          <a:xfrm>
            <a:off x="502920" y="2834640"/>
            <a:ext cx="5486400" cy="3108960"/>
          </a:xfrm>
          <a:prstGeom prst="roundRect">
            <a:avLst>
              <a:gd name="adj" fmla="val 3529"/>
            </a:avLst>
          </a:prstGeom>
          <a:solidFill>
            <a:srgbClr val="FBEBE9"/>
          </a:solidFill>
          <a:ln w="12700">
            <a:solidFill>
              <a:srgbClr val="F0D6D2"/>
            </a:solidFill>
            <a:prstDash val="solid"/>
          </a:ln>
        </p:spPr>
      </p:sp>
      <p:sp>
        <p:nvSpPr>
          <p:cNvPr id="6" name="Text 4"/>
          <p:cNvSpPr/>
          <p:nvPr/>
        </p:nvSpPr>
        <p:spPr>
          <a:xfrm>
            <a:off x="822960" y="2999232"/>
            <a:ext cx="4846320" cy="329184"/>
          </a:xfrm>
          <a:prstGeom prst="rect">
            <a:avLst/>
          </a:prstGeom>
          <a:noFill/>
          <a:ln/>
        </p:spPr>
        <p:txBody>
          <a:bodyPr wrap="square" lIns="0" tIns="0" rIns="0" bIns="0" rtlCol="0" anchor="ctr"/>
          <a:lstStyle/>
          <a:p>
            <a:pPr indent="0" marL="0">
              <a:buNone/>
            </a:pPr>
            <a:r>
              <a:rPr lang="en-US" sz="1700" b="1" dirty="0">
                <a:solidFill>
                  <a:srgbClr val="B3261E"/>
                </a:solidFill>
                <a:latin typeface="Calibri" pitchFamily="34" charset="0"/>
                <a:ea typeface="Calibri" pitchFamily="34" charset="-122"/>
                <a:cs typeface="Calibri" pitchFamily="34" charset="-120"/>
              </a:rPr>
              <a:t>Never type in</a:t>
            </a:r>
            <a:endParaRPr lang="en-US" sz="1700" dirty="0"/>
          </a:p>
        </p:txBody>
      </p:sp>
      <p:sp>
        <p:nvSpPr>
          <p:cNvPr id="7" name="Text 5"/>
          <p:cNvSpPr/>
          <p:nvPr/>
        </p:nvSpPr>
        <p:spPr>
          <a:xfrm>
            <a:off x="868680" y="3401568"/>
            <a:ext cx="4800600" cy="237744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Passport, ID and document numbers</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Card and account numbers, PINs, passwords</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Photos of documents and statements</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Medical records with your name and diagnoses</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Anything about an ongoing legal dispute</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Other people's personal data</a:t>
            </a:r>
            <a:endParaRPr lang="en-US" sz="1350" dirty="0"/>
          </a:p>
          <a:p>
            <a:pPr marL="342900" indent="-342900">
              <a:spcAft>
                <a:spcPts val="800"/>
              </a:spcAft>
              <a:buSzPct val="100000"/>
              <a:buChar char="•"/>
            </a:pPr>
            <a:r>
              <a:rPr lang="en-US" sz="1350" dirty="0">
                <a:solidFill>
                  <a:srgbClr val="24211D"/>
                </a:solidFill>
                <a:latin typeface="Calibri" pitchFamily="34" charset="0"/>
                <a:ea typeface="Calibri" pitchFamily="34" charset="-122"/>
                <a:cs typeface="Calibri" pitchFamily="34" charset="-120"/>
              </a:rPr>
              <a:t>Work secrets: code, contracts, clients</a:t>
            </a:r>
            <a:endParaRPr lang="en-US" sz="1350" dirty="0"/>
          </a:p>
        </p:txBody>
      </p:sp>
      <p:sp>
        <p:nvSpPr>
          <p:cNvPr id="8" name="Shape 6"/>
          <p:cNvSpPr/>
          <p:nvPr/>
        </p:nvSpPr>
        <p:spPr>
          <a:xfrm>
            <a:off x="6172200" y="2834640"/>
            <a:ext cx="5486400" cy="3108960"/>
          </a:xfrm>
          <a:prstGeom prst="roundRect">
            <a:avLst>
              <a:gd name="adj" fmla="val 3529"/>
            </a:avLst>
          </a:prstGeom>
          <a:solidFill>
            <a:srgbClr val="F4F2EC"/>
          </a:solidFill>
          <a:ln w="12700">
            <a:solidFill>
              <a:srgbClr val="DDD8CC"/>
            </a:solidFill>
            <a:prstDash val="solid"/>
          </a:ln>
        </p:spPr>
      </p:sp>
      <p:sp>
        <p:nvSpPr>
          <p:cNvPr id="9" name="Text 7"/>
          <p:cNvSpPr/>
          <p:nvPr/>
        </p:nvSpPr>
        <p:spPr>
          <a:xfrm>
            <a:off x="6492240" y="2999232"/>
            <a:ext cx="4846320" cy="329184"/>
          </a:xfrm>
          <a:prstGeom prst="rect">
            <a:avLst/>
          </a:prstGeom>
          <a:noFill/>
          <a:ln/>
        </p:spPr>
        <p:txBody>
          <a:bodyPr wrap="square" lIns="0" tIns="0" rIns="0" bIns="0" rtlCol="0" anchor="ctr"/>
          <a:lstStyle/>
          <a:p>
            <a:pPr indent="0" marL="0">
              <a:buNone/>
            </a:pPr>
            <a:r>
              <a:rPr lang="en-US" sz="1700" b="1" dirty="0">
                <a:solidFill>
                  <a:srgbClr val="A0482A"/>
                </a:solidFill>
                <a:latin typeface="Calibri" pitchFamily="34" charset="0"/>
                <a:ea typeface="Calibri" pitchFamily="34" charset="-122"/>
                <a:cs typeface="Calibri" pitchFamily="34" charset="-120"/>
              </a:rPr>
              <a:t>Why this is not paranoia</a:t>
            </a:r>
            <a:endParaRPr lang="en-US" sz="1700" dirty="0"/>
          </a:p>
        </p:txBody>
      </p:sp>
      <p:sp>
        <p:nvSpPr>
          <p:cNvPr id="10" name="Text 8"/>
          <p:cNvSpPr/>
          <p:nvPr/>
        </p:nvSpPr>
        <p:spPr>
          <a:xfrm>
            <a:off x="6537960" y="3429000"/>
            <a:ext cx="4754880" cy="256032"/>
          </a:xfrm>
          <a:prstGeom prst="rect">
            <a:avLst/>
          </a:prstGeom>
          <a:noFill/>
          <a:ln/>
        </p:spPr>
        <p:txBody>
          <a:bodyPr wrap="square" lIns="0" tIns="0" rIns="0" bIns="0" rtlCol="0" anchor="ctr"/>
          <a:lstStyle/>
          <a:p>
            <a:pPr indent="0" marL="0">
              <a:buNone/>
            </a:pPr>
            <a:r>
              <a:rPr lang="en-US" sz="1350" b="1" dirty="0">
                <a:solidFill>
                  <a:srgbClr val="24211D"/>
                </a:solidFill>
                <a:latin typeface="Calibri" pitchFamily="34" charset="0"/>
                <a:ea typeface="Calibri" pitchFamily="34" charset="-122"/>
                <a:cs typeface="Calibri" pitchFamily="34" charset="-120"/>
              </a:rPr>
              <a:t>Samsung, 2023</a:t>
            </a:r>
            <a:endParaRPr lang="en-US" sz="1350" dirty="0"/>
          </a:p>
        </p:txBody>
      </p:sp>
      <p:sp>
        <p:nvSpPr>
          <p:cNvPr id="11" name="Text 9"/>
          <p:cNvSpPr/>
          <p:nvPr/>
        </p:nvSpPr>
        <p:spPr>
          <a:xfrm>
            <a:off x="6537960" y="3694176"/>
            <a:ext cx="4754880" cy="548640"/>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In 20 days engineers pasted source code and a meeting transcript into a chat. The company banned AI outright.</a:t>
            </a:r>
            <a:endParaRPr lang="en-US" sz="1200" dirty="0"/>
          </a:p>
        </p:txBody>
      </p:sp>
      <p:sp>
        <p:nvSpPr>
          <p:cNvPr id="12" name="Text 10"/>
          <p:cNvSpPr/>
          <p:nvPr/>
        </p:nvSpPr>
        <p:spPr>
          <a:xfrm>
            <a:off x="6537960" y="4270248"/>
            <a:ext cx="4754880" cy="256032"/>
          </a:xfrm>
          <a:prstGeom prst="rect">
            <a:avLst/>
          </a:prstGeom>
          <a:noFill/>
          <a:ln/>
        </p:spPr>
        <p:txBody>
          <a:bodyPr wrap="square" lIns="0" tIns="0" rIns="0" bIns="0" rtlCol="0" anchor="ctr"/>
          <a:lstStyle/>
          <a:p>
            <a:pPr indent="0" marL="0">
              <a:buNone/>
            </a:pPr>
            <a:r>
              <a:rPr lang="en-US" sz="1350" b="1" dirty="0">
                <a:solidFill>
                  <a:srgbClr val="24211D"/>
                </a:solidFill>
                <a:latin typeface="Calibri" pitchFamily="34" charset="0"/>
                <a:ea typeface="Calibri" pitchFamily="34" charset="-122"/>
                <a:cs typeface="Calibri" pitchFamily="34" charset="-120"/>
              </a:rPr>
              <a:t>ChatGPT, summer 2025</a:t>
            </a:r>
            <a:endParaRPr lang="en-US" sz="1350" dirty="0"/>
          </a:p>
        </p:txBody>
      </p:sp>
      <p:sp>
        <p:nvSpPr>
          <p:cNvPr id="13" name="Text 11"/>
          <p:cNvSpPr/>
          <p:nvPr/>
        </p:nvSpPr>
        <p:spPr>
          <a:xfrm>
            <a:off x="6537960" y="4535424"/>
            <a:ext cx="4754880" cy="548640"/>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About 4,500 conversations turned up in Google search — the ones users had marked public themselves.</a:t>
            </a:r>
            <a:endParaRPr lang="en-US" sz="1200" dirty="0"/>
          </a:p>
        </p:txBody>
      </p:sp>
      <p:sp>
        <p:nvSpPr>
          <p:cNvPr id="14" name="Text 12"/>
          <p:cNvSpPr/>
          <p:nvPr/>
        </p:nvSpPr>
        <p:spPr>
          <a:xfrm>
            <a:off x="6537960" y="5111496"/>
            <a:ext cx="4754880" cy="256032"/>
          </a:xfrm>
          <a:prstGeom prst="rect">
            <a:avLst/>
          </a:prstGeom>
          <a:noFill/>
          <a:ln/>
        </p:spPr>
        <p:txBody>
          <a:bodyPr wrap="square" lIns="0" tIns="0" rIns="0" bIns="0" rtlCol="0" anchor="ctr"/>
          <a:lstStyle/>
          <a:p>
            <a:pPr indent="0" marL="0">
              <a:buNone/>
            </a:pPr>
            <a:r>
              <a:rPr lang="en-US" sz="1350" b="1" dirty="0">
                <a:solidFill>
                  <a:srgbClr val="24211D"/>
                </a:solidFill>
                <a:latin typeface="Calibri" pitchFamily="34" charset="0"/>
                <a:ea typeface="Calibri" pitchFamily="34" charset="-122"/>
                <a:cs typeface="Calibri" pitchFamily="34" charset="-120"/>
              </a:rPr>
              <a:t>Chat &amp; Ask AI, 2026</a:t>
            </a:r>
            <a:endParaRPr lang="en-US" sz="1350" dirty="0"/>
          </a:p>
        </p:txBody>
      </p:sp>
      <p:sp>
        <p:nvSpPr>
          <p:cNvPr id="15" name="Text 13"/>
          <p:cNvSpPr/>
          <p:nvPr/>
        </p:nvSpPr>
        <p:spPr>
          <a:xfrm>
            <a:off x="6537960" y="5376672"/>
            <a:ext cx="4754880" cy="548640"/>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A settings error exposed 300 million messages from 25 million users.</a:t>
            </a:r>
            <a:endParaRPr lang="en-US" sz="1200" dirty="0"/>
          </a:p>
        </p:txBody>
      </p:sp>
      <p:sp>
        <p:nvSpPr>
          <p:cNvPr id="16" name="Text 14"/>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7" name="Text 15"/>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9509760" y="1005840"/>
            <a:ext cx="4937760" cy="4937760"/>
          </a:xfrm>
          <a:prstGeom prst="ellipse">
            <a:avLst/>
          </a:prstGeom>
          <a:solidFill>
            <a:srgbClr val="C15F3C">
              <a:alpha val="16000"/>
            </a:srgbClr>
          </a:solidFill>
          <a:ln w="12700">
            <a:solidFill>
              <a:srgbClr val="24211D"/>
            </a:solidFill>
            <a:prstDash val="solid"/>
          </a:ln>
        </p:spPr>
      </p:sp>
      <p:sp>
        <p:nvSpPr>
          <p:cNvPr id="3" name="Text 1"/>
          <p:cNvSpPr/>
          <p:nvPr/>
        </p:nvSpPr>
        <p:spPr>
          <a:xfrm>
            <a:off x="822960" y="2148840"/>
            <a:ext cx="3657600" cy="365760"/>
          </a:xfrm>
          <a:prstGeom prst="rect">
            <a:avLst/>
          </a:prstGeom>
          <a:noFill/>
          <a:ln/>
        </p:spPr>
        <p:txBody>
          <a:bodyPr wrap="square" lIns="0" tIns="0" rIns="0" bIns="0" rtlCol="0" anchor="ctr"/>
          <a:lstStyle/>
          <a:p>
            <a:pPr indent="0" marL="0">
              <a:buNone/>
            </a:pPr>
            <a:r>
              <a:rPr lang="en-US" sz="1500" b="1" spc="300" kern="0" dirty="0">
                <a:solidFill>
                  <a:srgbClr val="E5A283"/>
                </a:solidFill>
                <a:latin typeface="Calibri" pitchFamily="34" charset="0"/>
                <a:ea typeface="Calibri" pitchFamily="34" charset="-122"/>
                <a:cs typeface="Calibri" pitchFamily="34" charset="-120"/>
              </a:rPr>
              <a:t>LESSON 5</a:t>
            </a:r>
            <a:endParaRPr lang="en-US" sz="1500" dirty="0"/>
          </a:p>
        </p:txBody>
      </p:sp>
      <p:sp>
        <p:nvSpPr>
          <p:cNvPr id="4" name="Text 2"/>
          <p:cNvSpPr/>
          <p:nvPr/>
        </p:nvSpPr>
        <p:spPr>
          <a:xfrm>
            <a:off x="777240" y="2560320"/>
            <a:ext cx="8412480" cy="1371600"/>
          </a:xfrm>
          <a:prstGeom prst="rect">
            <a:avLst/>
          </a:prstGeom>
          <a:noFill/>
          <a:ln/>
        </p:spPr>
        <p:txBody>
          <a:bodyPr wrap="square" lIns="0" tIns="0" rIns="0" bIns="0" rtlCol="0" anchor="ctr"/>
          <a:lstStyle/>
          <a:p>
            <a:pPr indent="0" marL="0">
              <a:buNone/>
            </a:pPr>
            <a:r>
              <a:rPr lang="en-US" sz="4600" b="1" dirty="0">
                <a:solidFill>
                  <a:srgbClr val="F7F4EC"/>
                </a:solidFill>
                <a:latin typeface="Cambria" pitchFamily="34" charset="0"/>
                <a:ea typeface="Cambria" pitchFamily="34" charset="-122"/>
                <a:cs typeface="Cambria" pitchFamily="34" charset="-120"/>
              </a:rPr>
              <a:t>AI and scammers</a:t>
            </a:r>
            <a:endParaRPr lang="en-US" sz="4600" dirty="0"/>
          </a:p>
        </p:txBody>
      </p:sp>
      <p:sp>
        <p:nvSpPr>
          <p:cNvPr id="5" name="Text 3"/>
          <p:cNvSpPr/>
          <p:nvPr/>
        </p:nvSpPr>
        <p:spPr>
          <a:xfrm>
            <a:off x="822960" y="3977640"/>
            <a:ext cx="7863840" cy="822960"/>
          </a:xfrm>
          <a:prstGeom prst="rect">
            <a:avLst/>
          </a:prstGeom>
          <a:noFill/>
          <a:ln/>
        </p:spPr>
        <p:txBody>
          <a:bodyPr wrap="square" lIns="0" tIns="0" rIns="0" bIns="0" rtlCol="0" anchor="ctr"/>
          <a:lstStyle/>
          <a:p>
            <a:pPr indent="0" marL="0">
              <a:buNone/>
            </a:pPr>
            <a:r>
              <a:rPr lang="en-US" sz="1700" dirty="0">
                <a:solidFill>
                  <a:srgbClr val="C0B8A9"/>
                </a:solidFill>
                <a:latin typeface="Calibri" pitchFamily="34" charset="0"/>
                <a:ea typeface="Calibri" pitchFamily="34" charset="-122"/>
                <a:cs typeface="Calibri" pitchFamily="34" charset="-120"/>
              </a:rPr>
              <a:t>The same tool helps scammers write the letters they send you</a:t>
            </a:r>
            <a:endParaRPr lang="en-US" sz="1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The scale — official figures from the FBI (US)</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The 2025 cybercrime report. For the first time in 25 years, a separate section on AI.</a:t>
            </a:r>
            <a:endParaRPr lang="en-US" sz="1500" dirty="0"/>
          </a:p>
        </p:txBody>
      </p:sp>
      <p:sp>
        <p:nvSpPr>
          <p:cNvPr id="4" name="Shape 2"/>
          <p:cNvSpPr/>
          <p:nvPr/>
        </p:nvSpPr>
        <p:spPr>
          <a:xfrm>
            <a:off x="502920" y="2057400"/>
            <a:ext cx="3630168" cy="2194560"/>
          </a:xfrm>
          <a:prstGeom prst="roundRect">
            <a:avLst>
              <a:gd name="adj" fmla="val 5000"/>
            </a:avLst>
          </a:prstGeom>
          <a:solidFill>
            <a:srgbClr val="F4F2EC"/>
          </a:solidFill>
          <a:ln w="12700">
            <a:solidFill>
              <a:srgbClr val="DDD8CC"/>
            </a:solidFill>
            <a:prstDash val="solid"/>
          </a:ln>
        </p:spPr>
      </p:sp>
      <p:sp>
        <p:nvSpPr>
          <p:cNvPr id="5" name="Text 3"/>
          <p:cNvSpPr/>
          <p:nvPr/>
        </p:nvSpPr>
        <p:spPr>
          <a:xfrm>
            <a:off x="777240" y="2286000"/>
            <a:ext cx="3108960" cy="914400"/>
          </a:xfrm>
          <a:prstGeom prst="rect">
            <a:avLst/>
          </a:prstGeom>
          <a:noFill/>
          <a:ln/>
        </p:spPr>
        <p:txBody>
          <a:bodyPr wrap="square" lIns="0" tIns="0" rIns="0" bIns="0" rtlCol="0" anchor="ctr"/>
          <a:lstStyle/>
          <a:p>
            <a:pPr indent="0" marL="0">
              <a:buNone/>
            </a:pPr>
            <a:r>
              <a:rPr lang="en-US" sz="4600" b="1" dirty="0">
                <a:solidFill>
                  <a:srgbClr val="C15F3C"/>
                </a:solidFill>
                <a:latin typeface="Cambria" pitchFamily="34" charset="0"/>
                <a:ea typeface="Cambria" pitchFamily="34" charset="-122"/>
                <a:cs typeface="Cambria" pitchFamily="34" charset="-120"/>
              </a:rPr>
              <a:t>22,364</a:t>
            </a:r>
            <a:endParaRPr lang="en-US" sz="4600" dirty="0"/>
          </a:p>
        </p:txBody>
      </p:sp>
      <p:sp>
        <p:nvSpPr>
          <p:cNvPr id="6" name="Text 4"/>
          <p:cNvSpPr/>
          <p:nvPr/>
        </p:nvSpPr>
        <p:spPr>
          <a:xfrm>
            <a:off x="777240" y="3246120"/>
            <a:ext cx="3108960" cy="868680"/>
          </a:xfrm>
          <a:prstGeom prst="rect">
            <a:avLst/>
          </a:prstGeom>
          <a:noFill/>
          <a:ln/>
        </p:spPr>
        <p:txBody>
          <a:bodyPr wrap="square" lIns="0" tIns="0" rIns="0" bIns="0" rtlCol="0" anchor="t"/>
          <a:lstStyle/>
          <a:p>
            <a:pPr indent="0" marL="0">
              <a:lnSpc>
                <a:spcPts val="2000"/>
              </a:lnSpc>
              <a:buNone/>
            </a:pPr>
            <a:r>
              <a:rPr lang="en-US" sz="1400" dirty="0">
                <a:solidFill>
                  <a:srgbClr val="24211D"/>
                </a:solidFill>
                <a:latin typeface="Calibri" pitchFamily="34" charset="0"/>
                <a:ea typeface="Calibri" pitchFamily="34" charset="-122"/>
                <a:cs typeface="Calibri" pitchFamily="34" charset="-120"/>
              </a:rPr>
              <a:t>complaints involving the use of AI by scammers</a:t>
            </a:r>
            <a:endParaRPr lang="en-US" sz="1400" dirty="0"/>
          </a:p>
        </p:txBody>
      </p:sp>
      <p:sp>
        <p:nvSpPr>
          <p:cNvPr id="7" name="Shape 5"/>
          <p:cNvSpPr/>
          <p:nvPr/>
        </p:nvSpPr>
        <p:spPr>
          <a:xfrm>
            <a:off x="4279392" y="2057400"/>
            <a:ext cx="3630168" cy="2194560"/>
          </a:xfrm>
          <a:prstGeom prst="roundRect">
            <a:avLst>
              <a:gd name="adj" fmla="val 5000"/>
            </a:avLst>
          </a:prstGeom>
          <a:solidFill>
            <a:srgbClr val="F4F2EC"/>
          </a:solidFill>
          <a:ln w="12700">
            <a:solidFill>
              <a:srgbClr val="DDD8CC"/>
            </a:solidFill>
            <a:prstDash val="solid"/>
          </a:ln>
        </p:spPr>
      </p:sp>
      <p:sp>
        <p:nvSpPr>
          <p:cNvPr id="8" name="Text 6"/>
          <p:cNvSpPr/>
          <p:nvPr/>
        </p:nvSpPr>
        <p:spPr>
          <a:xfrm>
            <a:off x="4553712" y="2286000"/>
            <a:ext cx="3108960" cy="914400"/>
          </a:xfrm>
          <a:prstGeom prst="rect">
            <a:avLst/>
          </a:prstGeom>
          <a:noFill/>
          <a:ln/>
        </p:spPr>
        <p:txBody>
          <a:bodyPr wrap="square" lIns="0" tIns="0" rIns="0" bIns="0" rtlCol="0" anchor="ctr"/>
          <a:lstStyle/>
          <a:p>
            <a:pPr indent="0" marL="0">
              <a:buNone/>
            </a:pPr>
            <a:r>
              <a:rPr lang="en-US" sz="4600" b="1" dirty="0">
                <a:solidFill>
                  <a:srgbClr val="C15F3C"/>
                </a:solidFill>
                <a:latin typeface="Cambria" pitchFamily="34" charset="0"/>
                <a:ea typeface="Cambria" pitchFamily="34" charset="-122"/>
                <a:cs typeface="Cambria" pitchFamily="34" charset="-120"/>
              </a:rPr>
              <a:t>$893M</a:t>
            </a:r>
            <a:endParaRPr lang="en-US" sz="4600" dirty="0"/>
          </a:p>
        </p:txBody>
      </p:sp>
      <p:sp>
        <p:nvSpPr>
          <p:cNvPr id="9" name="Text 7"/>
          <p:cNvSpPr/>
          <p:nvPr/>
        </p:nvSpPr>
        <p:spPr>
          <a:xfrm>
            <a:off x="4553712" y="3246120"/>
            <a:ext cx="3108960" cy="868680"/>
          </a:xfrm>
          <a:prstGeom prst="rect">
            <a:avLst/>
          </a:prstGeom>
          <a:noFill/>
          <a:ln/>
        </p:spPr>
        <p:txBody>
          <a:bodyPr wrap="square" lIns="0" tIns="0" rIns="0" bIns="0" rtlCol="0" anchor="t"/>
          <a:lstStyle/>
          <a:p>
            <a:pPr indent="0" marL="0">
              <a:lnSpc>
                <a:spcPts val="2000"/>
              </a:lnSpc>
              <a:buNone/>
            </a:pPr>
            <a:r>
              <a:rPr lang="en-US" sz="1400" dirty="0">
                <a:solidFill>
                  <a:srgbClr val="24211D"/>
                </a:solidFill>
                <a:latin typeface="Calibri" pitchFamily="34" charset="0"/>
                <a:ea typeface="Calibri" pitchFamily="34" charset="-122"/>
                <a:cs typeface="Calibri" pitchFamily="34" charset="-120"/>
              </a:rPr>
              <a:t>losses from those complaints in a year</a:t>
            </a:r>
            <a:endParaRPr lang="en-US" sz="1400" dirty="0"/>
          </a:p>
        </p:txBody>
      </p:sp>
      <p:sp>
        <p:nvSpPr>
          <p:cNvPr id="10" name="Shape 8"/>
          <p:cNvSpPr/>
          <p:nvPr/>
        </p:nvSpPr>
        <p:spPr>
          <a:xfrm>
            <a:off x="8055864" y="2057400"/>
            <a:ext cx="3630168" cy="2194560"/>
          </a:xfrm>
          <a:prstGeom prst="roundRect">
            <a:avLst>
              <a:gd name="adj" fmla="val 5000"/>
            </a:avLst>
          </a:prstGeom>
          <a:solidFill>
            <a:srgbClr val="FBEBE9"/>
          </a:solidFill>
          <a:ln w="12700">
            <a:solidFill>
              <a:srgbClr val="F0D6D2"/>
            </a:solidFill>
            <a:prstDash val="solid"/>
          </a:ln>
        </p:spPr>
      </p:sp>
      <p:sp>
        <p:nvSpPr>
          <p:cNvPr id="11" name="Text 9"/>
          <p:cNvSpPr/>
          <p:nvPr/>
        </p:nvSpPr>
        <p:spPr>
          <a:xfrm>
            <a:off x="8330184" y="2286000"/>
            <a:ext cx="3108960" cy="914400"/>
          </a:xfrm>
          <a:prstGeom prst="rect">
            <a:avLst/>
          </a:prstGeom>
          <a:noFill/>
          <a:ln/>
        </p:spPr>
        <p:txBody>
          <a:bodyPr wrap="square" lIns="0" tIns="0" rIns="0" bIns="0" rtlCol="0" anchor="ctr"/>
          <a:lstStyle/>
          <a:p>
            <a:pPr indent="0" marL="0">
              <a:buNone/>
            </a:pPr>
            <a:r>
              <a:rPr lang="en-US" sz="4600" b="1" dirty="0">
                <a:solidFill>
                  <a:srgbClr val="B3261E"/>
                </a:solidFill>
                <a:latin typeface="Cambria" pitchFamily="34" charset="0"/>
                <a:ea typeface="Cambria" pitchFamily="34" charset="-122"/>
                <a:cs typeface="Cambria" pitchFamily="34" charset="-120"/>
              </a:rPr>
              <a:t>$7.7B</a:t>
            </a:r>
            <a:endParaRPr lang="en-US" sz="4600" dirty="0"/>
          </a:p>
        </p:txBody>
      </p:sp>
      <p:sp>
        <p:nvSpPr>
          <p:cNvPr id="12" name="Text 10"/>
          <p:cNvSpPr/>
          <p:nvPr/>
        </p:nvSpPr>
        <p:spPr>
          <a:xfrm>
            <a:off x="8330184" y="3246120"/>
            <a:ext cx="3108960" cy="868680"/>
          </a:xfrm>
          <a:prstGeom prst="rect">
            <a:avLst/>
          </a:prstGeom>
          <a:noFill/>
          <a:ln/>
        </p:spPr>
        <p:txBody>
          <a:bodyPr wrap="square" lIns="0" tIns="0" rIns="0" bIns="0" rtlCol="0" anchor="t"/>
          <a:lstStyle/>
          <a:p>
            <a:pPr indent="0" marL="0">
              <a:lnSpc>
                <a:spcPts val="2000"/>
              </a:lnSpc>
              <a:buNone/>
            </a:pPr>
            <a:r>
              <a:rPr lang="en-US" sz="1400" dirty="0">
                <a:solidFill>
                  <a:srgbClr val="24211D"/>
                </a:solidFill>
                <a:latin typeface="Calibri" pitchFamily="34" charset="0"/>
                <a:ea typeface="Calibri" pitchFamily="34" charset="-122"/>
                <a:cs typeface="Calibri" pitchFamily="34" charset="-120"/>
              </a:rPr>
              <a:t>lost by US adults over 60 — 37% more than the year before</a:t>
            </a:r>
            <a:endParaRPr lang="en-US" sz="1400" dirty="0"/>
          </a:p>
        </p:txBody>
      </p:sp>
      <p:sp>
        <p:nvSpPr>
          <p:cNvPr id="13" name="Shape 11"/>
          <p:cNvSpPr/>
          <p:nvPr/>
        </p:nvSpPr>
        <p:spPr>
          <a:xfrm>
            <a:off x="502920" y="4572000"/>
            <a:ext cx="11155680" cy="1371600"/>
          </a:xfrm>
          <a:prstGeom prst="roundRect">
            <a:avLst>
              <a:gd name="adj" fmla="val 8000"/>
            </a:avLst>
          </a:prstGeom>
          <a:solidFill>
            <a:srgbClr val="24211D"/>
          </a:solidFill>
          <a:ln w="12700">
            <a:solidFill>
              <a:srgbClr val="24211D"/>
            </a:solidFill>
            <a:prstDash val="solid"/>
          </a:ln>
        </p:spPr>
      </p:sp>
      <p:sp>
        <p:nvSpPr>
          <p:cNvPr id="14" name="Text 12"/>
          <p:cNvSpPr/>
          <p:nvPr/>
        </p:nvSpPr>
        <p:spPr>
          <a:xfrm>
            <a:off x="822960" y="4709160"/>
            <a:ext cx="10515600" cy="329184"/>
          </a:xfrm>
          <a:prstGeom prst="rect">
            <a:avLst/>
          </a:prstGeom>
          <a:noFill/>
          <a:ln/>
        </p:spPr>
        <p:txBody>
          <a:bodyPr wrap="square" lIns="0" tIns="0" rIns="0" bIns="0" rtlCol="0" anchor="ctr"/>
          <a:lstStyle/>
          <a:p>
            <a:pPr indent="0" marL="0">
              <a:buNone/>
            </a:pPr>
            <a:r>
              <a:rPr lang="en-US" sz="1700" b="1" dirty="0">
                <a:solidFill>
                  <a:srgbClr val="F0B48F"/>
                </a:solidFill>
                <a:latin typeface="Calibri" pitchFamily="34" charset="0"/>
                <a:ea typeface="Calibri" pitchFamily="34" charset="-122"/>
                <a:cs typeface="Calibri" pitchFamily="34" charset="-120"/>
              </a:rPr>
              <a:t>Three signs of a scam — memorise them for life</a:t>
            </a:r>
            <a:endParaRPr lang="en-US" sz="1700" dirty="0"/>
          </a:p>
        </p:txBody>
      </p:sp>
      <p:sp>
        <p:nvSpPr>
          <p:cNvPr id="15" name="Text 13"/>
          <p:cNvSpPr/>
          <p:nvPr/>
        </p:nvSpPr>
        <p:spPr>
          <a:xfrm>
            <a:off x="822960" y="5102352"/>
            <a:ext cx="3383280" cy="274320"/>
          </a:xfrm>
          <a:prstGeom prst="rect">
            <a:avLst/>
          </a:prstGeom>
          <a:noFill/>
          <a:ln/>
        </p:spPr>
        <p:txBody>
          <a:bodyPr wrap="square" lIns="0" tIns="0" rIns="0" bIns="0" rtlCol="0" anchor="ctr"/>
          <a:lstStyle/>
          <a:p>
            <a:pPr indent="0" marL="0">
              <a:buNone/>
            </a:pPr>
            <a:r>
              <a:rPr lang="en-US" sz="1500" b="1" dirty="0">
                <a:solidFill>
                  <a:srgbClr val="F7F4EC"/>
                </a:solidFill>
                <a:latin typeface="Calibri" pitchFamily="34" charset="0"/>
                <a:ea typeface="Calibri" pitchFamily="34" charset="-122"/>
                <a:cs typeface="Calibri" pitchFamily="34" charset="-120"/>
              </a:rPr>
              <a:t>Urgency</a:t>
            </a:r>
            <a:endParaRPr lang="en-US" sz="1500" dirty="0"/>
          </a:p>
        </p:txBody>
      </p:sp>
      <p:sp>
        <p:nvSpPr>
          <p:cNvPr id="16" name="Text 14"/>
          <p:cNvSpPr/>
          <p:nvPr/>
        </p:nvSpPr>
        <p:spPr>
          <a:xfrm>
            <a:off x="822960" y="5394960"/>
            <a:ext cx="3383280" cy="457200"/>
          </a:xfrm>
          <a:prstGeom prst="rect">
            <a:avLst/>
          </a:prstGeom>
          <a:noFill/>
          <a:ln/>
        </p:spPr>
        <p:txBody>
          <a:bodyPr wrap="square" lIns="0" tIns="0" rIns="0" bIns="0" rtlCol="0" anchor="t"/>
          <a:lstStyle/>
          <a:p>
            <a:pPr indent="0" marL="0">
              <a:lnSpc>
                <a:spcPts val="1700"/>
              </a:lnSpc>
              <a:buNone/>
            </a:pPr>
            <a:r>
              <a:rPr lang="en-US" sz="1250" dirty="0">
                <a:solidFill>
                  <a:srgbClr val="BEB6A8"/>
                </a:solidFill>
                <a:latin typeface="Calibri" pitchFamily="34" charset="0"/>
                <a:ea typeface="Calibri" pitchFamily="34" charset="-122"/>
                <a:cs typeface="Calibri" pitchFamily="34" charset="-120"/>
              </a:rPr>
              <a:t>"right now", "in ten minutes it is too late"</a:t>
            </a:r>
            <a:endParaRPr lang="en-US" sz="1250" dirty="0"/>
          </a:p>
        </p:txBody>
      </p:sp>
      <p:sp>
        <p:nvSpPr>
          <p:cNvPr id="17" name="Text 15"/>
          <p:cNvSpPr/>
          <p:nvPr/>
        </p:nvSpPr>
        <p:spPr>
          <a:xfrm>
            <a:off x="4389120" y="5102352"/>
            <a:ext cx="3383280" cy="274320"/>
          </a:xfrm>
          <a:prstGeom prst="rect">
            <a:avLst/>
          </a:prstGeom>
          <a:noFill/>
          <a:ln/>
        </p:spPr>
        <p:txBody>
          <a:bodyPr wrap="square" lIns="0" tIns="0" rIns="0" bIns="0" rtlCol="0" anchor="ctr"/>
          <a:lstStyle/>
          <a:p>
            <a:pPr indent="0" marL="0">
              <a:buNone/>
            </a:pPr>
            <a:r>
              <a:rPr lang="en-US" sz="1500" b="1" dirty="0">
                <a:solidFill>
                  <a:srgbClr val="F7F4EC"/>
                </a:solidFill>
                <a:latin typeface="Calibri" pitchFamily="34" charset="0"/>
                <a:ea typeface="Calibri" pitchFamily="34" charset="-122"/>
                <a:cs typeface="Calibri" pitchFamily="34" charset="-120"/>
              </a:rPr>
              <a:t>Secrecy</a:t>
            </a:r>
            <a:endParaRPr lang="en-US" sz="1500" dirty="0"/>
          </a:p>
        </p:txBody>
      </p:sp>
      <p:sp>
        <p:nvSpPr>
          <p:cNvPr id="18" name="Text 16"/>
          <p:cNvSpPr/>
          <p:nvPr/>
        </p:nvSpPr>
        <p:spPr>
          <a:xfrm>
            <a:off x="4389120" y="5394960"/>
            <a:ext cx="3383280" cy="457200"/>
          </a:xfrm>
          <a:prstGeom prst="rect">
            <a:avLst/>
          </a:prstGeom>
          <a:noFill/>
          <a:ln/>
        </p:spPr>
        <p:txBody>
          <a:bodyPr wrap="square" lIns="0" tIns="0" rIns="0" bIns="0" rtlCol="0" anchor="t"/>
          <a:lstStyle/>
          <a:p>
            <a:pPr indent="0" marL="0">
              <a:lnSpc>
                <a:spcPts val="1700"/>
              </a:lnSpc>
              <a:buNone/>
            </a:pPr>
            <a:r>
              <a:rPr lang="en-US" sz="1250" dirty="0">
                <a:solidFill>
                  <a:srgbClr val="BEB6A8"/>
                </a:solidFill>
                <a:latin typeface="Calibri" pitchFamily="34" charset="0"/>
                <a:ea typeface="Calibri" pitchFamily="34" charset="-122"/>
                <a:cs typeface="Calibri" pitchFamily="34" charset="-120"/>
              </a:rPr>
              <a:t>"just do not tell mum", "do not call anyone"</a:t>
            </a:r>
            <a:endParaRPr lang="en-US" sz="1250" dirty="0"/>
          </a:p>
        </p:txBody>
      </p:sp>
      <p:sp>
        <p:nvSpPr>
          <p:cNvPr id="19" name="Text 17"/>
          <p:cNvSpPr/>
          <p:nvPr/>
        </p:nvSpPr>
        <p:spPr>
          <a:xfrm>
            <a:off x="7955280" y="5102352"/>
            <a:ext cx="3383280" cy="274320"/>
          </a:xfrm>
          <a:prstGeom prst="rect">
            <a:avLst/>
          </a:prstGeom>
          <a:noFill/>
          <a:ln/>
        </p:spPr>
        <p:txBody>
          <a:bodyPr wrap="square" lIns="0" tIns="0" rIns="0" bIns="0" rtlCol="0" anchor="ctr"/>
          <a:lstStyle/>
          <a:p>
            <a:pPr indent="0" marL="0">
              <a:buNone/>
            </a:pPr>
            <a:r>
              <a:rPr lang="en-US" sz="1500" b="1" dirty="0">
                <a:solidFill>
                  <a:srgbClr val="F7F4EC"/>
                </a:solidFill>
                <a:latin typeface="Calibri" pitchFamily="34" charset="0"/>
                <a:ea typeface="Calibri" pitchFamily="34" charset="-122"/>
                <a:cs typeface="Calibri" pitchFamily="34" charset="-120"/>
              </a:rPr>
              <a:t>Only one way to pay</a:t>
            </a:r>
            <a:endParaRPr lang="en-US" sz="1500" dirty="0"/>
          </a:p>
        </p:txBody>
      </p:sp>
      <p:sp>
        <p:nvSpPr>
          <p:cNvPr id="20" name="Text 18"/>
          <p:cNvSpPr/>
          <p:nvPr/>
        </p:nvSpPr>
        <p:spPr>
          <a:xfrm>
            <a:off x="7955280" y="5394960"/>
            <a:ext cx="3383280" cy="457200"/>
          </a:xfrm>
          <a:prstGeom prst="rect">
            <a:avLst/>
          </a:prstGeom>
          <a:noFill/>
          <a:ln/>
        </p:spPr>
        <p:txBody>
          <a:bodyPr wrap="square" lIns="0" tIns="0" rIns="0" bIns="0" rtlCol="0" anchor="t"/>
          <a:lstStyle/>
          <a:p>
            <a:pPr indent="0" marL="0">
              <a:lnSpc>
                <a:spcPts val="1700"/>
              </a:lnSpc>
              <a:buNone/>
            </a:pPr>
            <a:r>
              <a:rPr lang="en-US" sz="1250" dirty="0">
                <a:solidFill>
                  <a:srgbClr val="BEB6A8"/>
                </a:solidFill>
                <a:latin typeface="Calibri" pitchFamily="34" charset="0"/>
                <a:ea typeface="Calibri" pitchFamily="34" charset="-122"/>
                <a:cs typeface="Calibri" pitchFamily="34" charset="-120"/>
              </a:rPr>
              <a:t>they insist: transfer, crypto, gift cards</a:t>
            </a:r>
            <a:endParaRPr lang="en-US" sz="1250" dirty="0"/>
          </a:p>
        </p:txBody>
      </p:sp>
      <p:sp>
        <p:nvSpPr>
          <p:cNvPr id="21" name="Text 19"/>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2" name="Text 20"/>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Scam 1. A cloned voice — the "grandchild call"</a:t>
            </a:r>
            <a:endParaRPr lang="en-US" sz="3400" dirty="0"/>
          </a:p>
        </p:txBody>
      </p:sp>
      <p:sp>
        <p:nvSpPr>
          <p:cNvPr id="3" name="Shape 1"/>
          <p:cNvSpPr/>
          <p:nvPr/>
        </p:nvSpPr>
        <p:spPr>
          <a:xfrm>
            <a:off x="502920" y="1828800"/>
            <a:ext cx="5486400" cy="1965960"/>
          </a:xfrm>
          <a:prstGeom prst="roundRect">
            <a:avLst>
              <a:gd name="adj" fmla="val 5581"/>
            </a:avLst>
          </a:prstGeom>
          <a:solidFill>
            <a:srgbClr val="F4F2EC"/>
          </a:solidFill>
          <a:ln w="12700">
            <a:solidFill>
              <a:srgbClr val="DDD8CC"/>
            </a:solidFill>
            <a:prstDash val="solid"/>
          </a:ln>
        </p:spPr>
      </p:sp>
      <p:sp>
        <p:nvSpPr>
          <p:cNvPr id="4" name="Text 2"/>
          <p:cNvSpPr/>
          <p:nvPr/>
        </p:nvSpPr>
        <p:spPr>
          <a:xfrm>
            <a:off x="822960" y="1993392"/>
            <a:ext cx="4846320" cy="310896"/>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How it works</a:t>
            </a:r>
            <a:endParaRPr lang="en-US" sz="1600" dirty="0"/>
          </a:p>
        </p:txBody>
      </p:sp>
      <p:sp>
        <p:nvSpPr>
          <p:cNvPr id="5" name="Text 3"/>
          <p:cNvSpPr/>
          <p:nvPr/>
        </p:nvSpPr>
        <p:spPr>
          <a:xfrm>
            <a:off x="822960" y="2359152"/>
            <a:ext cx="4846320" cy="1325880"/>
          </a:xfrm>
          <a:prstGeom prst="rect">
            <a:avLst/>
          </a:prstGeom>
          <a:noFill/>
          <a:ln/>
        </p:spPr>
        <p:txBody>
          <a:bodyPr wrap="square" lIns="0" tIns="0" rIns="0" bIns="0" rtlCol="0" anchor="t"/>
          <a:lstStyle/>
          <a:p>
            <a:pPr indent="0" marL="0">
              <a:lnSpc>
                <a:spcPts val="1900"/>
              </a:lnSpc>
              <a:buNone/>
            </a:pPr>
            <a:r>
              <a:rPr lang="en-US" sz="1350" dirty="0">
                <a:solidFill>
                  <a:srgbClr val="24211D"/>
                </a:solidFill>
                <a:latin typeface="Calibri" pitchFamily="34" charset="0"/>
                <a:ea typeface="Calibri" pitchFamily="34" charset="-122"/>
                <a:cs typeface="Calibri" pitchFamily="34" charset="-120"/>
              </a:rPr>
              <a:t>FBI: criminals create short recordings in the voice of a loved one, act out a crisis and ask for money urgently. The voice is taken from any public video — a birthday message, a voice note, a clip from a concert. Seconds of audio are enough.</a:t>
            </a:r>
            <a:endParaRPr lang="en-US" sz="1350" dirty="0"/>
          </a:p>
        </p:txBody>
      </p:sp>
      <p:sp>
        <p:nvSpPr>
          <p:cNvPr id="6" name="Shape 4"/>
          <p:cNvSpPr/>
          <p:nvPr/>
        </p:nvSpPr>
        <p:spPr>
          <a:xfrm>
            <a:off x="502920" y="3931920"/>
            <a:ext cx="5486400" cy="1965960"/>
          </a:xfrm>
          <a:prstGeom prst="roundRect">
            <a:avLst>
              <a:gd name="adj" fmla="val 5581"/>
            </a:avLst>
          </a:prstGeom>
          <a:solidFill>
            <a:srgbClr val="FBEBE9"/>
          </a:solidFill>
          <a:ln w="12700">
            <a:solidFill>
              <a:srgbClr val="F0D6D2"/>
            </a:solidFill>
            <a:prstDash val="solid"/>
          </a:ln>
        </p:spPr>
      </p:sp>
      <p:sp>
        <p:nvSpPr>
          <p:cNvPr id="7" name="Text 5"/>
          <p:cNvSpPr/>
          <p:nvPr/>
        </p:nvSpPr>
        <p:spPr>
          <a:xfrm>
            <a:off x="822960" y="4069080"/>
            <a:ext cx="4846320" cy="292608"/>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A harsher variant</a:t>
            </a:r>
            <a:endParaRPr lang="en-US" sz="1500" dirty="0"/>
          </a:p>
        </p:txBody>
      </p:sp>
      <p:sp>
        <p:nvSpPr>
          <p:cNvPr id="8" name="Text 6"/>
          <p:cNvSpPr/>
          <p:nvPr/>
        </p:nvSpPr>
        <p:spPr>
          <a:xfrm>
            <a:off x="822960" y="4389120"/>
            <a:ext cx="4846320" cy="1371600"/>
          </a:xfrm>
          <a:prstGeom prst="rect">
            <a:avLst/>
          </a:prstGeom>
          <a:noFill/>
          <a:ln/>
        </p:spPr>
        <p:txBody>
          <a:bodyPr wrap="square" lIns="0" tIns="0" rIns="0" bIns="0" rtlCol="0" anchor="t"/>
          <a:lstStyle/>
          <a:p>
            <a:pPr indent="0" marL="0">
              <a:lnSpc>
                <a:spcPts val="1700"/>
              </a:lnSpc>
              <a:buNone/>
            </a:pPr>
            <a:r>
              <a:rPr lang="en-US" sz="1250" dirty="0">
                <a:solidFill>
                  <a:srgbClr val="24211D"/>
                </a:solidFill>
                <a:latin typeface="Calibri" pitchFamily="34" charset="0"/>
                <a:ea typeface="Calibri" pitchFamily="34" charset="-122"/>
                <a:cs typeface="Calibri" pitchFamily="34" charset="-120"/>
              </a:rPr>
              <a:t>"Virtual kidnapping": a cloned voice plus faked photos, to convince a family that a relative has been abducted.</a:t>
            </a:r>
            <a:endParaRPr lang="en-US" sz="1250" dirty="0"/>
          </a:p>
          <a:p>
            <a:pPr indent="0" marL="0">
              <a:lnSpc>
                <a:spcPts val="1700"/>
              </a:lnSpc>
              <a:buNone/>
            </a:pPr>
            <a:endParaRPr lang="en-US" sz="1250" dirty="0"/>
          </a:p>
          <a:p>
            <a:pPr indent="0" marL="0">
              <a:lnSpc>
                <a:spcPts val="1700"/>
              </a:lnSpc>
              <a:buNone/>
            </a:pPr>
            <a:r>
              <a:rPr lang="en-US" sz="1250" dirty="0">
                <a:solidFill>
                  <a:srgbClr val="24211D"/>
                </a:solidFill>
                <a:latin typeface="Calibri" pitchFamily="34" charset="0"/>
                <a:ea typeface="Calibri" pitchFamily="34" charset="-122"/>
                <a:cs typeface="Calibri" pitchFamily="34" charset="-120"/>
              </a:rPr>
              <a:t>In a McAfee survey (2023, seven countries), one person in four says they or someone they know has met voice cloning.</a:t>
            </a:r>
            <a:endParaRPr lang="en-US" sz="1250" dirty="0"/>
          </a:p>
        </p:txBody>
      </p:sp>
      <p:sp>
        <p:nvSpPr>
          <p:cNvPr id="9" name="Shape 7"/>
          <p:cNvSpPr/>
          <p:nvPr/>
        </p:nvSpPr>
        <p:spPr>
          <a:xfrm>
            <a:off x="6172200" y="1828800"/>
            <a:ext cx="5486400" cy="4069080"/>
          </a:xfrm>
          <a:prstGeom prst="roundRect">
            <a:avLst>
              <a:gd name="adj" fmla="val 2697"/>
            </a:avLst>
          </a:prstGeom>
          <a:solidFill>
            <a:srgbClr val="E9F1EC"/>
          </a:solidFill>
          <a:ln w="12700">
            <a:solidFill>
              <a:srgbClr val="D3E3D9"/>
            </a:solidFill>
            <a:prstDash val="solid"/>
          </a:ln>
        </p:spPr>
      </p:sp>
      <p:sp>
        <p:nvSpPr>
          <p:cNvPr id="10" name="Text 8"/>
          <p:cNvSpPr/>
          <p:nvPr/>
        </p:nvSpPr>
        <p:spPr>
          <a:xfrm>
            <a:off x="6492240" y="2011680"/>
            <a:ext cx="4846320" cy="329184"/>
          </a:xfrm>
          <a:prstGeom prst="rect">
            <a:avLst/>
          </a:prstGeom>
          <a:noFill/>
          <a:ln/>
        </p:spPr>
        <p:txBody>
          <a:bodyPr wrap="square" lIns="0" tIns="0" rIns="0" bIns="0" rtlCol="0" anchor="ctr"/>
          <a:lstStyle/>
          <a:p>
            <a:pPr indent="0" marL="0">
              <a:buNone/>
            </a:pPr>
            <a:r>
              <a:rPr lang="en-US" sz="1700" b="1" dirty="0">
                <a:solidFill>
                  <a:srgbClr val="2E6E4F"/>
                </a:solidFill>
                <a:latin typeface="Calibri" pitchFamily="34" charset="0"/>
                <a:ea typeface="Calibri" pitchFamily="34" charset="-122"/>
                <a:cs typeface="Calibri" pitchFamily="34" charset="-120"/>
              </a:rPr>
              <a:t>The defence — the FBI's official advice</a:t>
            </a:r>
            <a:endParaRPr lang="en-US" sz="1700" dirty="0"/>
          </a:p>
        </p:txBody>
      </p:sp>
      <p:sp>
        <p:nvSpPr>
          <p:cNvPr id="11" name="Text 9"/>
          <p:cNvSpPr/>
          <p:nvPr/>
        </p:nvSpPr>
        <p:spPr>
          <a:xfrm>
            <a:off x="6492240" y="2395728"/>
            <a:ext cx="4846320" cy="685800"/>
          </a:xfrm>
          <a:prstGeom prst="rect">
            <a:avLst/>
          </a:prstGeom>
          <a:noFill/>
          <a:ln/>
        </p:spPr>
        <p:txBody>
          <a:bodyPr wrap="square" lIns="0" tIns="0" rIns="0" bIns="0" rtlCol="0" anchor="t"/>
          <a:lstStyle/>
          <a:p>
            <a:pPr indent="0" marL="0">
              <a:lnSpc>
                <a:spcPts val="2100"/>
              </a:lnSpc>
              <a:buNone/>
            </a:pPr>
            <a:r>
              <a:rPr lang="en-US" sz="1500" b="1" i="1" dirty="0">
                <a:solidFill>
                  <a:srgbClr val="24211D"/>
                </a:solidFill>
                <a:latin typeface="Calibri" pitchFamily="34" charset="0"/>
                <a:ea typeface="Calibri" pitchFamily="34" charset="-122"/>
                <a:cs typeface="Calibri" pitchFamily="34" charset="-120"/>
              </a:rPr>
              <a:t>"Create a secret word or phrase with your family to verify their identity"</a:t>
            </a:r>
            <a:endParaRPr lang="en-US" sz="1500" dirty="0"/>
          </a:p>
        </p:txBody>
      </p:sp>
      <p:sp>
        <p:nvSpPr>
          <p:cNvPr id="12" name="Text 10"/>
          <p:cNvSpPr/>
          <p:nvPr/>
        </p:nvSpPr>
        <p:spPr>
          <a:xfrm>
            <a:off x="6537960" y="3200400"/>
            <a:ext cx="4800600" cy="2560320"/>
          </a:xfrm>
          <a:prstGeom prst="rect">
            <a:avLst/>
          </a:prstGeom>
          <a:noFill/>
          <a:ln/>
        </p:spPr>
        <p:txBody>
          <a:bodyPr wrap="square" lIns="0" tIns="0" rIns="0" bIns="0" rtlCol="0" anchor="t"/>
          <a:lstStyle/>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A meaningless word with no link to you. Not the cat's name or a maiden name — those leaked long ago</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Say it out loud in person. Never write it in a chat</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Tell everyone: parents, children, grandchildren, spouse</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This is the SECOND check. The first is to hang up and call back on a number you already have</a:t>
            </a:r>
            <a:endParaRPr lang="en-US" sz="1300" dirty="0"/>
          </a:p>
        </p:txBody>
      </p:sp>
      <p:sp>
        <p:nvSpPr>
          <p:cNvPr id="13" name="Text 11"/>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4" name="Text 12"/>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Scam 2. Fake video</a:t>
            </a:r>
            <a:endParaRPr lang="en-US" sz="3400" dirty="0"/>
          </a:p>
        </p:txBody>
      </p:sp>
      <p:sp>
        <p:nvSpPr>
          <p:cNvPr id="3" name="Shape 1"/>
          <p:cNvSpPr/>
          <p:nvPr/>
        </p:nvSpPr>
        <p:spPr>
          <a:xfrm>
            <a:off x="502920" y="1828800"/>
            <a:ext cx="5486400" cy="1920240"/>
          </a:xfrm>
          <a:prstGeom prst="roundRect">
            <a:avLst>
              <a:gd name="adj" fmla="val 5714"/>
            </a:avLst>
          </a:prstGeom>
          <a:solidFill>
            <a:srgbClr val="F4F2EC"/>
          </a:solidFill>
          <a:ln w="12700">
            <a:solidFill>
              <a:srgbClr val="DDD8CC"/>
            </a:solidFill>
            <a:prstDash val="solid"/>
          </a:ln>
        </p:spPr>
      </p:sp>
      <p:sp>
        <p:nvSpPr>
          <p:cNvPr id="4" name="Text 2"/>
          <p:cNvSpPr/>
          <p:nvPr/>
        </p:nvSpPr>
        <p:spPr>
          <a:xfrm>
            <a:off x="822960" y="1965960"/>
            <a:ext cx="4846320" cy="777240"/>
          </a:xfrm>
          <a:prstGeom prst="rect">
            <a:avLst/>
          </a:prstGeom>
          <a:noFill/>
          <a:ln/>
        </p:spPr>
        <p:txBody>
          <a:bodyPr wrap="square" lIns="0" tIns="0" rIns="0" bIns="0" rtlCol="0" anchor="ctr"/>
          <a:lstStyle/>
          <a:p>
            <a:pPr indent="0" marL="0">
              <a:buNone/>
            </a:pPr>
            <a:r>
              <a:rPr lang="en-US" sz="4400" b="1" dirty="0">
                <a:solidFill>
                  <a:srgbClr val="C15F3C"/>
                </a:solidFill>
                <a:latin typeface="Cambria" pitchFamily="34" charset="0"/>
                <a:ea typeface="Cambria" pitchFamily="34" charset="-122"/>
                <a:cs typeface="Cambria" pitchFamily="34" charset="-120"/>
              </a:rPr>
              <a:t>$25M</a:t>
            </a:r>
            <a:endParaRPr lang="en-US" sz="4400" dirty="0"/>
          </a:p>
        </p:txBody>
      </p:sp>
      <p:sp>
        <p:nvSpPr>
          <p:cNvPr id="5" name="Text 3"/>
          <p:cNvSpPr/>
          <p:nvPr/>
        </p:nvSpPr>
        <p:spPr>
          <a:xfrm>
            <a:off x="822960" y="2743200"/>
            <a:ext cx="4846320" cy="914400"/>
          </a:xfrm>
          <a:prstGeom prst="rect">
            <a:avLst/>
          </a:prstGeom>
          <a:noFill/>
          <a:ln/>
        </p:spPr>
        <p:txBody>
          <a:bodyPr wrap="square" lIns="0" tIns="0" rIns="0" bIns="0" rtlCol="0" anchor="t"/>
          <a:lstStyle/>
          <a:p>
            <a:pPr indent="0" marL="0">
              <a:lnSpc>
                <a:spcPts val="1800"/>
              </a:lnSpc>
              <a:buNone/>
            </a:pPr>
            <a:r>
              <a:rPr lang="en-US" sz="1300" dirty="0">
                <a:solidFill>
                  <a:srgbClr val="24211D"/>
                </a:solidFill>
                <a:latin typeface="Calibri" pitchFamily="34" charset="0"/>
                <a:ea typeface="Calibri" pitchFamily="34" charset="-122"/>
                <a:cs typeface="Calibri" pitchFamily="34" charset="-120"/>
              </a:rPr>
              <a:t>An employee in the Hong Kong office of the firm Arup made 15 transfers after a video call in which every other participant, including the finance director, was a fake.</a:t>
            </a:r>
            <a:endParaRPr lang="en-US" sz="1300" dirty="0"/>
          </a:p>
        </p:txBody>
      </p:sp>
      <p:sp>
        <p:nvSpPr>
          <p:cNvPr id="6" name="Shape 4"/>
          <p:cNvSpPr/>
          <p:nvPr/>
        </p:nvSpPr>
        <p:spPr>
          <a:xfrm>
            <a:off x="502920" y="3886200"/>
            <a:ext cx="5486400" cy="2011680"/>
          </a:xfrm>
          <a:prstGeom prst="roundRect">
            <a:avLst>
              <a:gd name="adj" fmla="val 5455"/>
            </a:avLst>
          </a:prstGeom>
          <a:solidFill>
            <a:srgbClr val="FBEBE9"/>
          </a:solidFill>
          <a:ln w="12700">
            <a:solidFill>
              <a:srgbClr val="F0D6D2"/>
            </a:solidFill>
            <a:prstDash val="solid"/>
          </a:ln>
        </p:spPr>
      </p:sp>
      <p:sp>
        <p:nvSpPr>
          <p:cNvPr id="7" name="Text 5"/>
          <p:cNvSpPr/>
          <p:nvPr/>
        </p:nvSpPr>
        <p:spPr>
          <a:xfrm>
            <a:off x="822960" y="4041648"/>
            <a:ext cx="4846320" cy="310896"/>
          </a:xfrm>
          <a:prstGeom prst="rect">
            <a:avLst/>
          </a:prstGeom>
          <a:noFill/>
          <a:ln/>
        </p:spPr>
        <p:txBody>
          <a:bodyPr wrap="square" lIns="0" tIns="0" rIns="0" bIns="0" rtlCol="0" anchor="ctr"/>
          <a:lstStyle/>
          <a:p>
            <a:pPr indent="0" marL="0">
              <a:buNone/>
            </a:pPr>
            <a:r>
              <a:rPr lang="en-US" sz="1600" b="1" dirty="0">
                <a:solidFill>
                  <a:srgbClr val="B3261E"/>
                </a:solidFill>
                <a:latin typeface="Calibri" pitchFamily="34" charset="0"/>
                <a:ea typeface="Calibri" pitchFamily="34" charset="-122"/>
                <a:cs typeface="Calibri" pitchFamily="34" charset="-120"/>
              </a:rPr>
              <a:t>You will not spot it by eye</a:t>
            </a:r>
            <a:endParaRPr lang="en-US" sz="1600" dirty="0"/>
          </a:p>
        </p:txBody>
      </p:sp>
      <p:sp>
        <p:nvSpPr>
          <p:cNvPr id="8" name="Text 6"/>
          <p:cNvSpPr/>
          <p:nvPr/>
        </p:nvSpPr>
        <p:spPr>
          <a:xfrm>
            <a:off x="822960" y="4407408"/>
            <a:ext cx="4846320" cy="1371600"/>
          </a:xfrm>
          <a:prstGeom prst="rect">
            <a:avLst/>
          </a:prstGeom>
          <a:noFill/>
          <a:ln/>
        </p:spPr>
        <p:txBody>
          <a:bodyPr wrap="square" lIns="0" tIns="0" rIns="0" bIns="0" rtlCol="0" anchor="t"/>
          <a:lstStyle/>
          <a:p>
            <a:pPr indent="0" marL="0">
              <a:lnSpc>
                <a:spcPts val="1800"/>
              </a:lnSpc>
              <a:buNone/>
            </a:pPr>
            <a:r>
              <a:rPr lang="en-US" sz="1300" dirty="0">
                <a:solidFill>
                  <a:srgbClr val="24211D"/>
                </a:solidFill>
                <a:latin typeface="Calibri" pitchFamily="34" charset="0"/>
                <a:ea typeface="Calibri" pitchFamily="34" charset="-122"/>
                <a:cs typeface="Calibri" pitchFamily="34" charset="-120"/>
              </a:rPr>
              <a:t>The FBI still suggests looking at fingers and shadows, but you cannot rely on that alone. A review of 56 studies puts human accuracy at about 55% — near enough a coin toss. In an iProov experiment two people out of two thousand got it all right, though almost everyone felt sure.</a:t>
            </a:r>
            <a:endParaRPr lang="en-US" sz="1300" dirty="0"/>
          </a:p>
        </p:txBody>
      </p:sp>
      <p:sp>
        <p:nvSpPr>
          <p:cNvPr id="9" name="Shape 7"/>
          <p:cNvSpPr/>
          <p:nvPr/>
        </p:nvSpPr>
        <p:spPr>
          <a:xfrm>
            <a:off x="6172200" y="1828800"/>
            <a:ext cx="5486400" cy="4069080"/>
          </a:xfrm>
          <a:prstGeom prst="roundRect">
            <a:avLst>
              <a:gd name="adj" fmla="val 2697"/>
            </a:avLst>
          </a:prstGeom>
          <a:solidFill>
            <a:srgbClr val="E9F1EC"/>
          </a:solidFill>
          <a:ln w="12700">
            <a:solidFill>
              <a:srgbClr val="D3E3D9"/>
            </a:solidFill>
            <a:prstDash val="solid"/>
          </a:ln>
        </p:spPr>
      </p:sp>
      <p:sp>
        <p:nvSpPr>
          <p:cNvPr id="10" name="Text 8"/>
          <p:cNvSpPr/>
          <p:nvPr/>
        </p:nvSpPr>
        <p:spPr>
          <a:xfrm>
            <a:off x="6492240" y="2011680"/>
            <a:ext cx="4846320" cy="329184"/>
          </a:xfrm>
          <a:prstGeom prst="rect">
            <a:avLst/>
          </a:prstGeom>
          <a:noFill/>
          <a:ln/>
        </p:spPr>
        <p:txBody>
          <a:bodyPr wrap="square" lIns="0" tIns="0" rIns="0" bIns="0" rtlCol="0" anchor="ctr"/>
          <a:lstStyle/>
          <a:p>
            <a:pPr indent="0" marL="0">
              <a:buNone/>
            </a:pPr>
            <a:r>
              <a:rPr lang="en-US" sz="1700" b="1" dirty="0">
                <a:solidFill>
                  <a:srgbClr val="2E6E4F"/>
                </a:solidFill>
                <a:latin typeface="Calibri" pitchFamily="34" charset="0"/>
                <a:ea typeface="Calibri" pitchFamily="34" charset="-122"/>
                <a:cs typeface="Calibri" pitchFamily="34" charset="-120"/>
              </a:rPr>
              <a:t>So what works is not looking harder</a:t>
            </a:r>
            <a:endParaRPr lang="en-US" sz="1700" dirty="0"/>
          </a:p>
        </p:txBody>
      </p:sp>
      <p:sp>
        <p:nvSpPr>
          <p:cNvPr id="11" name="Text 9"/>
          <p:cNvSpPr/>
          <p:nvPr/>
        </p:nvSpPr>
        <p:spPr>
          <a:xfrm>
            <a:off x="6537960" y="2450592"/>
            <a:ext cx="4800600" cy="3291840"/>
          </a:xfrm>
          <a:prstGeom prst="rect">
            <a:avLst/>
          </a:prstGeom>
          <a:noFill/>
          <a:ln/>
        </p:spPr>
        <p:txBody>
          <a:bodyPr wrap="square" lIns="0" tIns="0" rIns="0" bIns="0" rtlCol="0" anchor="t"/>
          <a:lstStyle/>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Hang up and call back yourself — on a number you already have. Not the one you were given. That is the FBI wording</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Check on another channel: they called, so message them instead</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A code word</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If they insist you can only pay by transfer, crypto or gift cards, they are scammers</a:t>
            </a:r>
            <a:endParaRPr lang="en-US" sz="1300" dirty="0"/>
          </a:p>
          <a:p>
            <a:pPr marL="342900" indent="-342900">
              <a:spcAft>
                <a:spcPts val="1100"/>
              </a:spcAft>
              <a:buSzPct val="100000"/>
              <a:buChar char="•"/>
            </a:pPr>
            <a:r>
              <a:rPr lang="en-US" sz="1300" dirty="0">
                <a:solidFill>
                  <a:srgbClr val="24211D"/>
                </a:solidFill>
                <a:latin typeface="Calibri" pitchFamily="34" charset="0"/>
                <a:ea typeface="Calibri" pitchFamily="34" charset="-122"/>
                <a:cs typeface="Calibri" pitchFamily="34" charset="-120"/>
              </a:rPr>
              <a:t>"A celebrity says to invest" — if it were true, ordinary news would be reporting it</a:t>
            </a:r>
            <a:endParaRPr lang="en-US" sz="1300" dirty="0"/>
          </a:p>
        </p:txBody>
      </p:sp>
      <p:sp>
        <p:nvSpPr>
          <p:cNvPr id="12" name="Text 10"/>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3" name="Text 11"/>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Scam 3. Emails and messages written by AI</a:t>
            </a:r>
            <a:endParaRPr lang="en-US" sz="3400" dirty="0"/>
          </a:p>
        </p:txBody>
      </p:sp>
      <p:sp>
        <p:nvSpPr>
          <p:cNvPr id="3" name="Shape 1"/>
          <p:cNvSpPr/>
          <p:nvPr/>
        </p:nvSpPr>
        <p:spPr>
          <a:xfrm>
            <a:off x="502920" y="1828800"/>
            <a:ext cx="11155680" cy="1143000"/>
          </a:xfrm>
          <a:prstGeom prst="roundRect">
            <a:avLst>
              <a:gd name="adj" fmla="val 9600"/>
            </a:avLst>
          </a:prstGeom>
          <a:solidFill>
            <a:srgbClr val="24211D"/>
          </a:solidFill>
          <a:ln w="12700">
            <a:solidFill>
              <a:srgbClr val="24211D"/>
            </a:solidFill>
            <a:prstDash val="solid"/>
          </a:ln>
        </p:spPr>
      </p:sp>
      <p:sp>
        <p:nvSpPr>
          <p:cNvPr id="4" name="Text 2"/>
          <p:cNvSpPr/>
          <p:nvPr/>
        </p:nvSpPr>
        <p:spPr>
          <a:xfrm>
            <a:off x="822960" y="1965960"/>
            <a:ext cx="10515600" cy="329184"/>
          </a:xfrm>
          <a:prstGeom prst="rect">
            <a:avLst/>
          </a:prstGeom>
          <a:noFill/>
          <a:ln/>
        </p:spPr>
        <p:txBody>
          <a:bodyPr wrap="square" lIns="0" tIns="0" rIns="0" bIns="0" rtlCol="0" anchor="ctr"/>
          <a:lstStyle/>
          <a:p>
            <a:pPr indent="0" marL="0">
              <a:buNone/>
            </a:pPr>
            <a:r>
              <a:rPr lang="en-US" sz="1800" b="1" dirty="0">
                <a:solidFill>
                  <a:srgbClr val="F0B48F"/>
                </a:solidFill>
                <a:latin typeface="Calibri" pitchFamily="34" charset="0"/>
                <a:ea typeface="Calibri" pitchFamily="34" charset="-122"/>
                <a:cs typeface="Calibri" pitchFamily="34" charset="-120"/>
              </a:rPr>
              <a:t>The old rule no longer works</a:t>
            </a:r>
            <a:endParaRPr lang="en-US" sz="1800" dirty="0"/>
          </a:p>
        </p:txBody>
      </p:sp>
      <p:sp>
        <p:nvSpPr>
          <p:cNvPr id="5" name="Text 3"/>
          <p:cNvSpPr/>
          <p:nvPr/>
        </p:nvSpPr>
        <p:spPr>
          <a:xfrm>
            <a:off x="822960" y="2331720"/>
            <a:ext cx="10515600" cy="548640"/>
          </a:xfrm>
          <a:prstGeom prst="rect">
            <a:avLst/>
          </a:prstGeom>
          <a:noFill/>
          <a:ln/>
        </p:spPr>
        <p:txBody>
          <a:bodyPr wrap="square" lIns="0" tIns="0" rIns="0" bIns="0" rtlCol="0" anchor="t"/>
          <a:lstStyle/>
          <a:p>
            <a:pPr indent="0" marL="0">
              <a:lnSpc>
                <a:spcPts val="2100"/>
              </a:lnSpc>
              <a:buNone/>
            </a:pPr>
            <a:r>
              <a:rPr lang="en-US" sz="1450" dirty="0">
                <a:solidFill>
                  <a:srgbClr val="E8E2D6"/>
                </a:solidFill>
                <a:latin typeface="Calibri" pitchFamily="34" charset="0"/>
                <a:ea typeface="Calibri" pitchFamily="34" charset="-122"/>
                <a:cs typeface="Calibri" pitchFamily="34" charset="-120"/>
              </a:rPr>
              <a:t>We were taught that "scammers give themselves away with typos and bad grammar". Forget it. Today a scam email is better written than the letter from your clinic. Judge by WHAT it asks for, not HOW it is written.</a:t>
            </a:r>
            <a:endParaRPr lang="en-US" sz="1450" dirty="0"/>
          </a:p>
        </p:txBody>
      </p:sp>
      <p:sp>
        <p:nvSpPr>
          <p:cNvPr id="6" name="Text 4"/>
          <p:cNvSpPr/>
          <p:nvPr/>
        </p:nvSpPr>
        <p:spPr>
          <a:xfrm>
            <a:off x="548640" y="3108960"/>
            <a:ext cx="11064240" cy="457200"/>
          </a:xfrm>
          <a:prstGeom prst="rect">
            <a:avLst/>
          </a:prstGeom>
          <a:noFill/>
          <a:ln/>
        </p:spPr>
        <p:txBody>
          <a:bodyPr wrap="square" lIns="0" tIns="0" rIns="0" bIns="0" rtlCol="0" anchor="ctr"/>
          <a:lstStyle/>
          <a:p>
            <a:pPr indent="0" marL="0">
              <a:buNone/>
            </a:pPr>
            <a:r>
              <a:rPr lang="en-US" sz="1250" i="1" dirty="0">
                <a:solidFill>
                  <a:srgbClr val="5C5A52"/>
                </a:solidFill>
                <a:latin typeface="Calibri" pitchFamily="34" charset="0"/>
                <a:ea typeface="Calibri" pitchFamily="34" charset="-122"/>
                <a:cs typeface="Calibri" pitchFamily="34" charset="-120"/>
              </a:rPr>
              <a:t>The UK National Cyber Security Centre, officially: AI makes it possible to build convincing lures "without the translation, spelling and grammatical mistakes that often revealed phishing".</a:t>
            </a:r>
            <a:endParaRPr lang="en-US" sz="1250" dirty="0"/>
          </a:p>
        </p:txBody>
      </p:sp>
      <p:sp>
        <p:nvSpPr>
          <p:cNvPr id="7" name="Shape 5"/>
          <p:cNvSpPr/>
          <p:nvPr/>
        </p:nvSpPr>
        <p:spPr>
          <a:xfrm>
            <a:off x="502920" y="3657600"/>
            <a:ext cx="5486400" cy="2084832"/>
          </a:xfrm>
          <a:prstGeom prst="roundRect">
            <a:avLst>
              <a:gd name="adj" fmla="val 5263"/>
            </a:avLst>
          </a:prstGeom>
          <a:solidFill>
            <a:srgbClr val="F4F2EC"/>
          </a:solidFill>
          <a:ln w="12700">
            <a:solidFill>
              <a:srgbClr val="DDD8CC"/>
            </a:solidFill>
            <a:prstDash val="solid"/>
          </a:ln>
        </p:spPr>
      </p:sp>
      <p:sp>
        <p:nvSpPr>
          <p:cNvPr id="8" name="Text 6"/>
          <p:cNvSpPr/>
          <p:nvPr/>
        </p:nvSpPr>
        <p:spPr>
          <a:xfrm>
            <a:off x="822960" y="3822192"/>
            <a:ext cx="4846320" cy="310896"/>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What to look at now</a:t>
            </a:r>
            <a:endParaRPr lang="en-US" sz="1600" dirty="0"/>
          </a:p>
        </p:txBody>
      </p:sp>
      <p:sp>
        <p:nvSpPr>
          <p:cNvPr id="9" name="Text 7"/>
          <p:cNvSpPr/>
          <p:nvPr/>
        </p:nvSpPr>
        <p:spPr>
          <a:xfrm>
            <a:off x="868680" y="4187952"/>
            <a:ext cx="4800600" cy="1481328"/>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24211D"/>
                </a:solidFill>
                <a:latin typeface="Calibri" pitchFamily="34" charset="0"/>
                <a:ea typeface="Calibri" pitchFamily="34" charset="-122"/>
                <a:cs typeface="Calibri" pitchFamily="34" charset="-120"/>
              </a:rPr>
              <a:t>Urgency and threat ("your account will be blocked")</a:t>
            </a:r>
            <a:endParaRPr lang="en-US" sz="1200" dirty="0"/>
          </a:p>
          <a:p>
            <a:pPr marL="342900" indent="-342900">
              <a:spcAft>
                <a:spcPts val="600"/>
              </a:spcAft>
              <a:buSzPct val="100000"/>
              <a:buChar char="•"/>
            </a:pPr>
            <a:r>
              <a:rPr lang="en-US" sz="1200" dirty="0">
                <a:solidFill>
                  <a:srgbClr val="24211D"/>
                </a:solidFill>
                <a:latin typeface="Calibri" pitchFamily="34" charset="0"/>
                <a:ea typeface="Calibri" pitchFamily="34" charset="-122"/>
                <a:cs typeface="Calibri" pitchFamily="34" charset="-120"/>
              </a:rPr>
              <a:t>A request to "confirm your details" via a link</a:t>
            </a:r>
            <a:endParaRPr lang="en-US" sz="1200" dirty="0"/>
          </a:p>
          <a:p>
            <a:pPr marL="342900" indent="-342900">
              <a:spcAft>
                <a:spcPts val="600"/>
              </a:spcAft>
              <a:buSzPct val="100000"/>
              <a:buChar char="•"/>
            </a:pPr>
            <a:r>
              <a:rPr lang="en-US" sz="1200" dirty="0">
                <a:solidFill>
                  <a:srgbClr val="24211D"/>
                </a:solidFill>
                <a:latin typeface="Calibri" pitchFamily="34" charset="0"/>
                <a:ea typeface="Calibri" pitchFamily="34" charset="-122"/>
                <a:cs typeface="Calibri" pitchFamily="34" charset="-120"/>
              </a:rPr>
              <a:t>The bank details have changed</a:t>
            </a:r>
            <a:endParaRPr lang="en-US" sz="1200" dirty="0"/>
          </a:p>
          <a:p>
            <a:pPr marL="342900" indent="-342900">
              <a:spcAft>
                <a:spcPts val="600"/>
              </a:spcAft>
              <a:buSzPct val="100000"/>
              <a:buChar char="•"/>
            </a:pPr>
            <a:r>
              <a:rPr lang="en-US" sz="1200" dirty="0">
                <a:solidFill>
                  <a:srgbClr val="24211D"/>
                </a:solidFill>
                <a:latin typeface="Calibri" pitchFamily="34" charset="0"/>
                <a:ea typeface="Calibri" pitchFamily="34" charset="-122"/>
                <a:cs typeface="Calibri" pitchFamily="34" charset="-120"/>
              </a:rPr>
              <a:t>An unfamiliar payment method</a:t>
            </a:r>
            <a:endParaRPr lang="en-US" sz="1200" dirty="0"/>
          </a:p>
          <a:p>
            <a:pPr marL="342900" indent="-342900">
              <a:spcAft>
                <a:spcPts val="600"/>
              </a:spcAft>
              <a:buSzPct val="100000"/>
              <a:buChar char="•"/>
            </a:pPr>
            <a:r>
              <a:rPr lang="en-US" sz="1200" dirty="0">
                <a:solidFill>
                  <a:srgbClr val="24211D"/>
                </a:solidFill>
                <a:latin typeface="Calibri" pitchFamily="34" charset="0"/>
                <a:ea typeface="Calibri" pitchFamily="34" charset="-122"/>
                <a:cs typeface="Calibri" pitchFamily="34" charset="-120"/>
              </a:rPr>
              <a:t>Never use the contacts in the letter — go to the site yourself</a:t>
            </a:r>
            <a:endParaRPr lang="en-US" sz="1200" dirty="0"/>
          </a:p>
        </p:txBody>
      </p:sp>
      <p:sp>
        <p:nvSpPr>
          <p:cNvPr id="10" name="Shape 8"/>
          <p:cNvSpPr/>
          <p:nvPr/>
        </p:nvSpPr>
        <p:spPr>
          <a:xfrm>
            <a:off x="6172200" y="3657600"/>
            <a:ext cx="5486400" cy="2084832"/>
          </a:xfrm>
          <a:prstGeom prst="roundRect">
            <a:avLst>
              <a:gd name="adj" fmla="val 5263"/>
            </a:avLst>
          </a:prstGeom>
          <a:solidFill>
            <a:srgbClr val="E9F1EC"/>
          </a:solidFill>
          <a:ln w="12700">
            <a:solidFill>
              <a:srgbClr val="D3E3D9"/>
            </a:solidFill>
            <a:prstDash val="solid"/>
          </a:ln>
        </p:spPr>
      </p:sp>
      <p:sp>
        <p:nvSpPr>
          <p:cNvPr id="11" name="Text 9"/>
          <p:cNvSpPr/>
          <p:nvPr/>
        </p:nvSpPr>
        <p:spPr>
          <a:xfrm>
            <a:off x="6492240" y="3822192"/>
            <a:ext cx="4846320" cy="310896"/>
          </a:xfrm>
          <a:prstGeom prst="rect">
            <a:avLst/>
          </a:prstGeom>
          <a:noFill/>
          <a:ln/>
        </p:spPr>
        <p:txBody>
          <a:bodyPr wrap="square" lIns="0" tIns="0" rIns="0" bIns="0" rtlCol="0" anchor="ctr"/>
          <a:lstStyle/>
          <a:p>
            <a:pPr indent="0" marL="0">
              <a:buNone/>
            </a:pPr>
            <a:r>
              <a:rPr lang="en-US" sz="1600" b="1" dirty="0">
                <a:solidFill>
                  <a:srgbClr val="2E6E4F"/>
                </a:solidFill>
                <a:latin typeface="Calibri" pitchFamily="34" charset="0"/>
                <a:ea typeface="Calibri" pitchFamily="34" charset="-122"/>
                <a:cs typeface="Calibri" pitchFamily="34" charset="-120"/>
              </a:rPr>
              <a:t>And a useful twist</a:t>
            </a:r>
            <a:endParaRPr lang="en-US" sz="1600" dirty="0"/>
          </a:p>
        </p:txBody>
      </p:sp>
      <p:sp>
        <p:nvSpPr>
          <p:cNvPr id="12" name="Text 10"/>
          <p:cNvSpPr/>
          <p:nvPr/>
        </p:nvSpPr>
        <p:spPr>
          <a:xfrm>
            <a:off x="6492240" y="4187952"/>
            <a:ext cx="4846320" cy="1481328"/>
          </a:xfrm>
          <a:prstGeom prst="rect">
            <a:avLst/>
          </a:prstGeom>
          <a:noFill/>
          <a:ln/>
        </p:spPr>
        <p:txBody>
          <a:bodyPr wrap="square" lIns="0" tIns="0" rIns="0" bIns="0" rtlCol="0" anchor="t"/>
          <a:lstStyle/>
          <a:p>
            <a:pPr indent="0" marL="0">
              <a:lnSpc>
                <a:spcPts val="1700"/>
              </a:lnSpc>
              <a:buNone/>
            </a:pPr>
            <a:r>
              <a:rPr lang="en-US" sz="1200" dirty="0">
                <a:solidFill>
                  <a:srgbClr val="24211D"/>
                </a:solidFill>
                <a:latin typeface="Calibri" pitchFamily="34" charset="0"/>
                <a:ea typeface="Calibri" pitchFamily="34" charset="-122"/>
                <a:cs typeface="Calibri" pitchFamily="34" charset="-120"/>
              </a:rPr>
              <a:t>You can use AI against the scammers. Got a suspicious message? Paste it into a chat and ask: "Does this look like a scam? List the specific signs. What should I do, and what must I NOT do?"</a:t>
            </a:r>
            <a:endParaRPr lang="en-US" sz="1200" dirty="0"/>
          </a:p>
          <a:p>
            <a:pPr indent="0" marL="0">
              <a:lnSpc>
                <a:spcPts val="1700"/>
              </a:lnSpc>
              <a:buNone/>
            </a:pPr>
            <a:endParaRPr lang="en-US" sz="1200" dirty="0"/>
          </a:p>
          <a:p>
            <a:pPr indent="0" marL="0">
              <a:lnSpc>
                <a:spcPts val="1700"/>
              </a:lnSpc>
              <a:buNone/>
            </a:pPr>
            <a:r>
              <a:rPr lang="en-US" sz="1200" dirty="0">
                <a:solidFill>
                  <a:srgbClr val="24211D"/>
                </a:solidFill>
                <a:latin typeface="Calibri" pitchFamily="34" charset="0"/>
                <a:ea typeface="Calibri" pitchFamily="34" charset="-122"/>
                <a:cs typeface="Calibri" pitchFamily="34" charset="-120"/>
              </a:rPr>
              <a:t>This is exactly its strength: analysing text, not facts.</a:t>
            </a:r>
            <a:endParaRPr lang="en-US" sz="1200" dirty="0"/>
          </a:p>
        </p:txBody>
      </p:sp>
      <p:sp>
        <p:nvSpPr>
          <p:cNvPr id="13" name="Text 11"/>
          <p:cNvSpPr/>
          <p:nvPr/>
        </p:nvSpPr>
        <p:spPr>
          <a:xfrm>
            <a:off x="548640" y="5852160"/>
            <a:ext cx="11064240" cy="347472"/>
          </a:xfrm>
          <a:prstGeom prst="rect">
            <a:avLst/>
          </a:prstGeom>
          <a:noFill/>
          <a:ln/>
        </p:spPr>
        <p:txBody>
          <a:bodyPr wrap="square" lIns="0" tIns="0" rIns="0" bIns="0" rtlCol="0" anchor="t"/>
          <a:lstStyle/>
          <a:p>
            <a:pPr indent="0" marL="0">
              <a:buNone/>
            </a:pPr>
            <a:r>
              <a:rPr lang="en-US" sz="1300" b="1" i="1" dirty="0">
                <a:solidFill>
                  <a:srgbClr val="A0482A"/>
                </a:solidFill>
                <a:latin typeface="Calibri" pitchFamily="34" charset="0"/>
                <a:ea typeface="Calibri" pitchFamily="34" charset="-122"/>
                <a:cs typeface="Calibri" pitchFamily="34" charset="-120"/>
              </a:rPr>
              <a:t>The FBI formula: "Take a Beat" — hold the pause. Scams live on hurry.</a:t>
            </a:r>
            <a:endParaRPr lang="en-US" sz="1300" dirty="0"/>
          </a:p>
        </p:txBody>
      </p:sp>
      <p:sp>
        <p:nvSpPr>
          <p:cNvPr id="14" name="Text 12"/>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5" name="Text 13"/>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Cheat sheet</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Everything worth remembering, on one screen</a:t>
            </a:r>
            <a:endParaRPr lang="en-US" sz="1500" dirty="0"/>
          </a:p>
        </p:txBody>
      </p:sp>
      <p:sp>
        <p:nvSpPr>
          <p:cNvPr id="4" name="Shape 2"/>
          <p:cNvSpPr/>
          <p:nvPr/>
        </p:nvSpPr>
        <p:spPr>
          <a:xfrm>
            <a:off x="502920" y="1783080"/>
            <a:ext cx="5486400" cy="2057400"/>
          </a:xfrm>
          <a:prstGeom prst="roundRect">
            <a:avLst>
              <a:gd name="adj" fmla="val 5333"/>
            </a:avLst>
          </a:prstGeom>
          <a:solidFill>
            <a:srgbClr val="F5E9E3"/>
          </a:solidFill>
          <a:ln w="12700">
            <a:solidFill>
              <a:srgbClr val="E8CFC2"/>
            </a:solidFill>
            <a:prstDash val="solid"/>
          </a:ln>
        </p:spPr>
      </p:sp>
      <p:sp>
        <p:nvSpPr>
          <p:cNvPr id="5" name="Text 3"/>
          <p:cNvSpPr/>
          <p:nvPr/>
        </p:nvSpPr>
        <p:spPr>
          <a:xfrm>
            <a:off x="822960" y="1938528"/>
            <a:ext cx="4846320" cy="310896"/>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Five phrases that always help</a:t>
            </a:r>
            <a:endParaRPr lang="en-US" sz="1600" dirty="0"/>
          </a:p>
        </p:txBody>
      </p:sp>
      <p:sp>
        <p:nvSpPr>
          <p:cNvPr id="6" name="Text 4"/>
          <p:cNvSpPr/>
          <p:nvPr/>
        </p:nvSpPr>
        <p:spPr>
          <a:xfrm>
            <a:off x="868680" y="2331720"/>
            <a:ext cx="4800600" cy="1463040"/>
          </a:xfrm>
          <a:prstGeom prst="rect">
            <a:avLst/>
          </a:prstGeom>
          <a:noFill/>
          <a:ln/>
        </p:spPr>
        <p:txBody>
          <a:bodyPr wrap="square" lIns="0" tIns="0" rIns="0" bIns="0" rtlCol="0" anchor="t"/>
          <a:lstStyle/>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"Explain it more simply, as if I were 10"</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"Too long. Cut it to five sentences"</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"Search the web and give me links to sources"</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"If you are not sure, say so — do not make it up"</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"What questions do you have for me?"</a:t>
            </a:r>
            <a:endParaRPr lang="en-US" sz="1250" dirty="0"/>
          </a:p>
        </p:txBody>
      </p:sp>
      <p:sp>
        <p:nvSpPr>
          <p:cNvPr id="7" name="Shape 5"/>
          <p:cNvSpPr/>
          <p:nvPr/>
        </p:nvSpPr>
        <p:spPr>
          <a:xfrm>
            <a:off x="6172200" y="1783080"/>
            <a:ext cx="5486400" cy="2057400"/>
          </a:xfrm>
          <a:prstGeom prst="roundRect">
            <a:avLst>
              <a:gd name="adj" fmla="val 5333"/>
            </a:avLst>
          </a:prstGeom>
          <a:solidFill>
            <a:srgbClr val="E9F1F7"/>
          </a:solidFill>
          <a:ln w="12700">
            <a:solidFill>
              <a:srgbClr val="D3E1EC"/>
            </a:solidFill>
            <a:prstDash val="solid"/>
          </a:ln>
        </p:spPr>
      </p:sp>
      <p:sp>
        <p:nvSpPr>
          <p:cNvPr id="8" name="Text 6"/>
          <p:cNvSpPr/>
          <p:nvPr/>
        </p:nvSpPr>
        <p:spPr>
          <a:xfrm>
            <a:off x="6492240" y="1938528"/>
            <a:ext cx="4846320" cy="310896"/>
          </a:xfrm>
          <a:prstGeom prst="rect">
            <a:avLst/>
          </a:prstGeom>
          <a:noFill/>
          <a:ln/>
        </p:spPr>
        <p:txBody>
          <a:bodyPr wrap="square" lIns="0" tIns="0" rIns="0" bIns="0" rtlCol="0" anchor="ctr"/>
          <a:lstStyle/>
          <a:p>
            <a:pPr indent="0" marL="0">
              <a:buNone/>
            </a:pPr>
            <a:r>
              <a:rPr lang="en-US" sz="1600" b="1" dirty="0">
                <a:solidFill>
                  <a:srgbClr val="2C5F8A"/>
                </a:solidFill>
                <a:latin typeface="Calibri" pitchFamily="34" charset="0"/>
                <a:ea typeface="Calibri" pitchFamily="34" charset="-122"/>
                <a:cs typeface="Calibri" pitchFamily="34" charset="-120"/>
              </a:rPr>
              <a:t>Fact-checking — 4 steps</a:t>
            </a:r>
            <a:endParaRPr lang="en-US" sz="1600" dirty="0"/>
          </a:p>
        </p:txBody>
      </p:sp>
      <p:sp>
        <p:nvSpPr>
          <p:cNvPr id="9" name="Text 7"/>
          <p:cNvSpPr/>
          <p:nvPr/>
        </p:nvSpPr>
        <p:spPr>
          <a:xfrm>
            <a:off x="6537960" y="2331720"/>
            <a:ext cx="4800600" cy="1463040"/>
          </a:xfrm>
          <a:prstGeom prst="rect">
            <a:avLst/>
          </a:prstGeom>
          <a:noFill/>
          <a:ln/>
        </p:spPr>
        <p:txBody>
          <a:bodyPr wrap="square" lIns="0" tIns="0" rIns="0" bIns="0" rtlCol="0" anchor="t"/>
          <a:lstStyle/>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Ask for links — and open them</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Search to confirm the source exists</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Ask the same thing differently, in a new chat</a:t>
            </a:r>
            <a:endParaRPr lang="en-US" sz="1250" dirty="0"/>
          </a:p>
          <a:p>
            <a:pPr marL="342900" indent="-342900">
              <a:spcAft>
                <a:spcPts val="600"/>
              </a:spcAft>
              <a:buSzPct val="100000"/>
              <a:buChar char="•"/>
            </a:pPr>
            <a:r>
              <a:rPr lang="en-US" sz="1250" dirty="0">
                <a:solidFill>
                  <a:srgbClr val="24211D"/>
                </a:solidFill>
                <a:latin typeface="Calibri" pitchFamily="34" charset="0"/>
                <a:ea typeface="Calibri" pitchFamily="34" charset="-122"/>
                <a:cs typeface="Calibri" pitchFamily="34" charset="-120"/>
              </a:rPr>
              <a:t>Important things — check with a doctor, lawyer or bank</a:t>
            </a:r>
            <a:endParaRPr lang="en-US" sz="1250" dirty="0"/>
          </a:p>
        </p:txBody>
      </p:sp>
      <p:sp>
        <p:nvSpPr>
          <p:cNvPr id="10" name="Shape 8"/>
          <p:cNvSpPr/>
          <p:nvPr/>
        </p:nvSpPr>
        <p:spPr>
          <a:xfrm>
            <a:off x="502920" y="3931920"/>
            <a:ext cx="5486400" cy="2011680"/>
          </a:xfrm>
          <a:prstGeom prst="roundRect">
            <a:avLst>
              <a:gd name="adj" fmla="val 5455"/>
            </a:avLst>
          </a:prstGeom>
          <a:solidFill>
            <a:srgbClr val="FBEBE9"/>
          </a:solidFill>
          <a:ln w="12700">
            <a:solidFill>
              <a:srgbClr val="F0D6D2"/>
            </a:solidFill>
            <a:prstDash val="solid"/>
          </a:ln>
        </p:spPr>
      </p:sp>
      <p:sp>
        <p:nvSpPr>
          <p:cNvPr id="11" name="Text 9"/>
          <p:cNvSpPr/>
          <p:nvPr/>
        </p:nvSpPr>
        <p:spPr>
          <a:xfrm>
            <a:off x="822960" y="4087368"/>
            <a:ext cx="4846320" cy="310896"/>
          </a:xfrm>
          <a:prstGeom prst="rect">
            <a:avLst/>
          </a:prstGeom>
          <a:noFill/>
          <a:ln/>
        </p:spPr>
        <p:txBody>
          <a:bodyPr wrap="square" lIns="0" tIns="0" rIns="0" bIns="0" rtlCol="0" anchor="ctr"/>
          <a:lstStyle/>
          <a:p>
            <a:pPr indent="0" marL="0">
              <a:buNone/>
            </a:pPr>
            <a:r>
              <a:rPr lang="en-US" sz="1600" b="1" dirty="0">
                <a:solidFill>
                  <a:srgbClr val="B3261E"/>
                </a:solidFill>
                <a:latin typeface="Calibri" pitchFamily="34" charset="0"/>
                <a:ea typeface="Calibri" pitchFamily="34" charset="-122"/>
                <a:cs typeface="Calibri" pitchFamily="34" charset="-120"/>
              </a:rPr>
              <a:t>Never type into a chat</a:t>
            </a:r>
            <a:endParaRPr lang="en-US" sz="1600" dirty="0"/>
          </a:p>
        </p:txBody>
      </p:sp>
      <p:sp>
        <p:nvSpPr>
          <p:cNvPr id="12" name="Text 10"/>
          <p:cNvSpPr/>
          <p:nvPr/>
        </p:nvSpPr>
        <p:spPr>
          <a:xfrm>
            <a:off x="822960" y="4462272"/>
            <a:ext cx="4846320" cy="914400"/>
          </a:xfrm>
          <a:prstGeom prst="rect">
            <a:avLst/>
          </a:prstGeom>
          <a:noFill/>
          <a:ln/>
        </p:spPr>
        <p:txBody>
          <a:bodyPr wrap="square" lIns="0" tIns="0" rIns="0" bIns="0" rtlCol="0" anchor="t"/>
          <a:lstStyle/>
          <a:p>
            <a:pPr indent="0" marL="0">
              <a:lnSpc>
                <a:spcPts val="1900"/>
              </a:lnSpc>
              <a:buNone/>
            </a:pPr>
            <a:r>
              <a:rPr lang="en-US" sz="1300" dirty="0">
                <a:solidFill>
                  <a:srgbClr val="24211D"/>
                </a:solidFill>
                <a:latin typeface="Calibri" pitchFamily="34" charset="0"/>
                <a:ea typeface="Calibri" pitchFamily="34" charset="-122"/>
                <a:cs typeface="Calibri" pitchFamily="34" charset="-120"/>
              </a:rPr>
              <a:t>Passport · card and account numbers · passwords · photos of documents · medical records · other people's data · work secrets · anything about a legal dispute.</a:t>
            </a:r>
            <a:endParaRPr lang="en-US" sz="1300" dirty="0"/>
          </a:p>
        </p:txBody>
      </p:sp>
      <p:sp>
        <p:nvSpPr>
          <p:cNvPr id="13" name="Text 11"/>
          <p:cNvSpPr/>
          <p:nvPr/>
        </p:nvSpPr>
        <p:spPr>
          <a:xfrm>
            <a:off x="822960" y="5440680"/>
            <a:ext cx="4846320" cy="320040"/>
          </a:xfrm>
          <a:prstGeom prst="rect">
            <a:avLst/>
          </a:prstGeom>
          <a:noFill/>
          <a:ln/>
        </p:spPr>
        <p:txBody>
          <a:bodyPr wrap="square" lIns="0" tIns="0" rIns="0" bIns="0" rtlCol="0" anchor="ctr"/>
          <a:lstStyle/>
          <a:p>
            <a:pPr indent="0" marL="0">
              <a:buNone/>
            </a:pPr>
            <a:r>
              <a:rPr lang="en-US" sz="1250" b="1" i="1" dirty="0">
                <a:solidFill>
                  <a:srgbClr val="B3261E"/>
                </a:solidFill>
                <a:latin typeface="Calibri" pitchFamily="34" charset="0"/>
                <a:ea typeface="Calibri" pitchFamily="34" charset="-122"/>
                <a:cs typeface="Calibri" pitchFamily="34" charset="-120"/>
              </a:rPr>
              <a:t>A chat with AI has no legal privilege.</a:t>
            </a:r>
            <a:endParaRPr lang="en-US" sz="1250" dirty="0"/>
          </a:p>
        </p:txBody>
      </p:sp>
      <p:sp>
        <p:nvSpPr>
          <p:cNvPr id="14" name="Shape 12"/>
          <p:cNvSpPr/>
          <p:nvPr/>
        </p:nvSpPr>
        <p:spPr>
          <a:xfrm>
            <a:off x="6172200" y="3931920"/>
            <a:ext cx="5486400" cy="2011680"/>
          </a:xfrm>
          <a:prstGeom prst="roundRect">
            <a:avLst>
              <a:gd name="adj" fmla="val 5455"/>
            </a:avLst>
          </a:prstGeom>
          <a:solidFill>
            <a:srgbClr val="E9F1EC"/>
          </a:solidFill>
          <a:ln w="12700">
            <a:solidFill>
              <a:srgbClr val="D3E3D9"/>
            </a:solidFill>
            <a:prstDash val="solid"/>
          </a:ln>
        </p:spPr>
      </p:sp>
      <p:sp>
        <p:nvSpPr>
          <p:cNvPr id="15" name="Text 13"/>
          <p:cNvSpPr/>
          <p:nvPr/>
        </p:nvSpPr>
        <p:spPr>
          <a:xfrm>
            <a:off x="6492240" y="4087368"/>
            <a:ext cx="4846320" cy="310896"/>
          </a:xfrm>
          <a:prstGeom prst="rect">
            <a:avLst/>
          </a:prstGeom>
          <a:noFill/>
          <a:ln/>
        </p:spPr>
        <p:txBody>
          <a:bodyPr wrap="square" lIns="0" tIns="0" rIns="0" bIns="0" rtlCol="0" anchor="ctr"/>
          <a:lstStyle/>
          <a:p>
            <a:pPr indent="0" marL="0">
              <a:buNone/>
            </a:pPr>
            <a:r>
              <a:rPr lang="en-US" sz="1600" b="1" dirty="0">
                <a:solidFill>
                  <a:srgbClr val="2E6E4F"/>
                </a:solidFill>
                <a:latin typeface="Calibri" pitchFamily="34" charset="0"/>
                <a:ea typeface="Calibri" pitchFamily="34" charset="-122"/>
                <a:cs typeface="Calibri" pitchFamily="34" charset="-120"/>
              </a:rPr>
              <a:t>Protection from scammers</a:t>
            </a:r>
            <a:endParaRPr lang="en-US" sz="1600" dirty="0"/>
          </a:p>
        </p:txBody>
      </p:sp>
      <p:sp>
        <p:nvSpPr>
          <p:cNvPr id="16" name="Text 14"/>
          <p:cNvSpPr/>
          <p:nvPr/>
        </p:nvSpPr>
        <p:spPr>
          <a:xfrm>
            <a:off x="6537960" y="4462272"/>
            <a:ext cx="4800600" cy="1371600"/>
          </a:xfrm>
          <a:prstGeom prst="rect">
            <a:avLst/>
          </a:prstGeom>
          <a:noFill/>
          <a:ln/>
        </p:spPr>
        <p:txBody>
          <a:bodyPr wrap="square" lIns="0" tIns="0" rIns="0" bIns="0" rtlCol="0" anchor="t"/>
          <a:lstStyle/>
          <a:p>
            <a:pPr marL="342900" indent="-342900">
              <a:spcAft>
                <a:spcPts val="500"/>
              </a:spcAft>
              <a:buSzPct val="100000"/>
              <a:buChar char="•"/>
            </a:pPr>
            <a:r>
              <a:rPr lang="en-US" sz="1250" dirty="0">
                <a:solidFill>
                  <a:srgbClr val="24211D"/>
                </a:solidFill>
                <a:latin typeface="Calibri" pitchFamily="34" charset="0"/>
                <a:ea typeface="Calibri" pitchFamily="34" charset="-122"/>
                <a:cs typeface="Calibri" pitchFamily="34" charset="-120"/>
              </a:rPr>
              <a:t>A family code word — the FBI recommends it</a:t>
            </a:r>
            <a:endParaRPr lang="en-US" sz="1250" dirty="0"/>
          </a:p>
          <a:p>
            <a:pPr marL="342900" indent="-342900">
              <a:spcAft>
                <a:spcPts val="500"/>
              </a:spcAft>
              <a:buSzPct val="100000"/>
              <a:buChar char="•"/>
            </a:pPr>
            <a:r>
              <a:rPr lang="en-US" sz="1250" dirty="0">
                <a:solidFill>
                  <a:srgbClr val="24211D"/>
                </a:solidFill>
                <a:latin typeface="Calibri" pitchFamily="34" charset="0"/>
                <a:ea typeface="Calibri" pitchFamily="34" charset="-122"/>
                <a:cs typeface="Calibri" pitchFamily="34" charset="-120"/>
              </a:rPr>
              <a:t>Hang up and call back yourself</a:t>
            </a:r>
            <a:endParaRPr lang="en-US" sz="1250" dirty="0"/>
          </a:p>
          <a:p>
            <a:pPr marL="342900" indent="-342900">
              <a:spcAft>
                <a:spcPts val="500"/>
              </a:spcAft>
              <a:buSzPct val="100000"/>
              <a:buChar char="•"/>
            </a:pPr>
            <a:r>
              <a:rPr lang="en-US" sz="1250" dirty="0">
                <a:solidFill>
                  <a:srgbClr val="24211D"/>
                </a:solidFill>
                <a:latin typeface="Calibri" pitchFamily="34" charset="0"/>
                <a:ea typeface="Calibri" pitchFamily="34" charset="-122"/>
                <a:cs typeface="Calibri" pitchFamily="34" charset="-120"/>
              </a:rPr>
              <a:t>Insisting on transfer, crypto or gift cards = a scam</a:t>
            </a:r>
            <a:endParaRPr lang="en-US" sz="1250" dirty="0"/>
          </a:p>
          <a:p>
            <a:pPr marL="342900" indent="-342900">
              <a:spcAft>
                <a:spcPts val="500"/>
              </a:spcAft>
              <a:buSzPct val="100000"/>
              <a:buChar char="•"/>
            </a:pPr>
            <a:r>
              <a:rPr lang="en-US" sz="1250" dirty="0">
                <a:solidFill>
                  <a:srgbClr val="24211D"/>
                </a:solidFill>
                <a:latin typeface="Calibri" pitchFamily="34" charset="0"/>
                <a:ea typeface="Calibri" pitchFamily="34" charset="-122"/>
                <a:cs typeface="Calibri" pitchFamily="34" charset="-120"/>
              </a:rPr>
              <a:t>Good writing no longer proves anything</a:t>
            </a:r>
            <a:endParaRPr lang="en-US" sz="1250" dirty="0"/>
          </a:p>
          <a:p>
            <a:pPr marL="342900" indent="-342900">
              <a:spcAft>
                <a:spcPts val="500"/>
              </a:spcAft>
              <a:buSzPct val="100000"/>
              <a:buChar char="•"/>
            </a:pPr>
            <a:r>
              <a:rPr lang="en-US" sz="1250" dirty="0">
                <a:solidFill>
                  <a:srgbClr val="24211D"/>
                </a:solidFill>
                <a:latin typeface="Calibri" pitchFamily="34" charset="0"/>
                <a:ea typeface="Calibri" pitchFamily="34" charset="-122"/>
                <a:cs typeface="Calibri" pitchFamily="34" charset="-120"/>
              </a:rPr>
              <a:t>A five-minute pause kills almost any scam</a:t>
            </a:r>
            <a:endParaRPr lang="en-US" sz="1250" dirty="0"/>
          </a:p>
        </p:txBody>
      </p:sp>
      <p:sp>
        <p:nvSpPr>
          <p:cNvPr id="17" name="Text 15"/>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8" name="Text 16"/>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26</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1828800" y="3108960"/>
            <a:ext cx="5486400" cy="5486400"/>
          </a:xfrm>
          <a:prstGeom prst="ellipse">
            <a:avLst/>
          </a:prstGeom>
          <a:solidFill>
            <a:srgbClr val="C15F3C">
              <a:alpha val="14000"/>
            </a:srgbClr>
          </a:solidFill>
          <a:ln w="12700">
            <a:solidFill>
              <a:srgbClr val="24211D"/>
            </a:solidFill>
            <a:prstDash val="solid"/>
          </a:ln>
        </p:spPr>
      </p:sp>
      <p:sp>
        <p:nvSpPr>
          <p:cNvPr id="3" name="Text 1"/>
          <p:cNvSpPr/>
          <p:nvPr/>
        </p:nvSpPr>
        <p:spPr>
          <a:xfrm>
            <a:off x="777240" y="822960"/>
            <a:ext cx="10607040" cy="822960"/>
          </a:xfrm>
          <a:prstGeom prst="rect">
            <a:avLst/>
          </a:prstGeom>
          <a:noFill/>
          <a:ln/>
        </p:spPr>
        <p:txBody>
          <a:bodyPr wrap="square" lIns="0" tIns="0" rIns="0" bIns="0" rtlCol="0" anchor="ctr"/>
          <a:lstStyle/>
          <a:p>
            <a:pPr indent="0" marL="0">
              <a:buNone/>
            </a:pPr>
            <a:r>
              <a:rPr lang="en-US" sz="4200" b="1" dirty="0">
                <a:solidFill>
                  <a:srgbClr val="F7F4EC"/>
                </a:solidFill>
                <a:latin typeface="Cambria" pitchFamily="34" charset="0"/>
                <a:ea typeface="Cambria" pitchFamily="34" charset="-122"/>
                <a:cs typeface="Cambria" pitchFamily="34" charset="-120"/>
              </a:rPr>
              <a:t>Three things — today</a:t>
            </a:r>
            <a:endParaRPr lang="en-US" sz="4200" dirty="0"/>
          </a:p>
        </p:txBody>
      </p:sp>
      <p:sp>
        <p:nvSpPr>
          <p:cNvPr id="4" name="Text 2"/>
          <p:cNvSpPr/>
          <p:nvPr/>
        </p:nvSpPr>
        <p:spPr>
          <a:xfrm>
            <a:off x="822960" y="1691640"/>
            <a:ext cx="10515600" cy="365760"/>
          </a:xfrm>
          <a:prstGeom prst="rect">
            <a:avLst/>
          </a:prstGeom>
          <a:noFill/>
          <a:ln/>
        </p:spPr>
        <p:txBody>
          <a:bodyPr wrap="square" lIns="0" tIns="0" rIns="0" bIns="0" rtlCol="0" anchor="ctr"/>
          <a:lstStyle/>
          <a:p>
            <a:pPr indent="0" marL="0">
              <a:buNone/>
            </a:pPr>
            <a:r>
              <a:rPr lang="en-US" sz="1600" dirty="0">
                <a:solidFill>
                  <a:srgbClr val="BEB6A8"/>
                </a:solidFill>
                <a:latin typeface="Calibri" pitchFamily="34" charset="0"/>
                <a:ea typeface="Calibri" pitchFamily="34" charset="-122"/>
                <a:cs typeface="Calibri" pitchFamily="34" charset="-120"/>
              </a:rPr>
              <a:t>Not tomorrow, not "when I have time". The first two take five minutes each, the third takes two.</a:t>
            </a:r>
            <a:endParaRPr lang="en-US" sz="1600" dirty="0"/>
          </a:p>
        </p:txBody>
      </p:sp>
      <p:sp>
        <p:nvSpPr>
          <p:cNvPr id="5" name="Shape 3"/>
          <p:cNvSpPr/>
          <p:nvPr/>
        </p:nvSpPr>
        <p:spPr>
          <a:xfrm>
            <a:off x="777240" y="2377440"/>
            <a:ext cx="10607040" cy="1051560"/>
          </a:xfrm>
          <a:prstGeom prst="roundRect">
            <a:avLst>
              <a:gd name="adj" fmla="val 10435"/>
            </a:avLst>
          </a:prstGeom>
          <a:solidFill>
            <a:srgbClr val="3A342C"/>
          </a:solidFill>
          <a:ln w="12700">
            <a:solidFill>
              <a:srgbClr val="464036"/>
            </a:solidFill>
            <a:prstDash val="solid"/>
          </a:ln>
        </p:spPr>
      </p:sp>
      <p:sp>
        <p:nvSpPr>
          <p:cNvPr id="6" name="Shape 4"/>
          <p:cNvSpPr/>
          <p:nvPr/>
        </p:nvSpPr>
        <p:spPr>
          <a:xfrm>
            <a:off x="1097280" y="2688336"/>
            <a:ext cx="420624" cy="420624"/>
          </a:xfrm>
          <a:prstGeom prst="ellipse">
            <a:avLst/>
          </a:prstGeom>
          <a:solidFill>
            <a:srgbClr val="6E655A"/>
          </a:solidFill>
          <a:ln w="12700">
            <a:solidFill>
              <a:srgbClr val="6E655A"/>
            </a:solidFill>
            <a:prstDash val="solid"/>
          </a:ln>
        </p:spPr>
      </p:sp>
      <p:sp>
        <p:nvSpPr>
          <p:cNvPr id="7" name="Text 5"/>
          <p:cNvSpPr/>
          <p:nvPr/>
        </p:nvSpPr>
        <p:spPr>
          <a:xfrm>
            <a:off x="1097280" y="2688336"/>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8" name="Text 6"/>
          <p:cNvSpPr/>
          <p:nvPr/>
        </p:nvSpPr>
        <p:spPr>
          <a:xfrm>
            <a:off x="1828800" y="2560320"/>
            <a:ext cx="9326880" cy="347472"/>
          </a:xfrm>
          <a:prstGeom prst="rect">
            <a:avLst/>
          </a:prstGeom>
          <a:noFill/>
          <a:ln/>
        </p:spPr>
        <p:txBody>
          <a:bodyPr wrap="square" lIns="0" tIns="0" rIns="0" bIns="0" rtlCol="0" anchor="ctr"/>
          <a:lstStyle/>
          <a:p>
            <a:pPr indent="0" marL="0">
              <a:buNone/>
            </a:pPr>
            <a:r>
              <a:rPr lang="en-US" sz="1900" b="1" dirty="0">
                <a:solidFill>
                  <a:srgbClr val="F7F4EC"/>
                </a:solidFill>
                <a:latin typeface="Calibri" pitchFamily="34" charset="0"/>
                <a:ea typeface="Calibri" pitchFamily="34" charset="-122"/>
                <a:cs typeface="Calibri" pitchFamily="34" charset="-120"/>
              </a:rPr>
              <a:t>Check your privacy settings</a:t>
            </a:r>
            <a:endParaRPr lang="en-US" sz="1900" dirty="0"/>
          </a:p>
        </p:txBody>
      </p:sp>
      <p:sp>
        <p:nvSpPr>
          <p:cNvPr id="9" name="Text 7"/>
          <p:cNvSpPr/>
          <p:nvPr/>
        </p:nvSpPr>
        <p:spPr>
          <a:xfrm>
            <a:off x="1828800" y="2926080"/>
            <a:ext cx="9326880" cy="365760"/>
          </a:xfrm>
          <a:prstGeom prst="rect">
            <a:avLst/>
          </a:prstGeom>
          <a:noFill/>
          <a:ln/>
        </p:spPr>
        <p:txBody>
          <a:bodyPr wrap="square" lIns="0" tIns="0" rIns="0" bIns="0" rtlCol="0" anchor="ctr"/>
          <a:lstStyle/>
          <a:p>
            <a:pPr indent="0" marL="0">
              <a:buNone/>
            </a:pPr>
            <a:r>
              <a:rPr lang="en-US" sz="1350" dirty="0">
                <a:solidFill>
                  <a:srgbClr val="BEB6A8"/>
                </a:solidFill>
                <a:latin typeface="Calibri" pitchFamily="34" charset="0"/>
                <a:ea typeface="Calibri" pitchFamily="34" charset="-122"/>
                <a:cs typeface="Calibri" pitchFamily="34" charset="-120"/>
              </a:rPr>
              <a:t>Turn off training on your conversations and look into memory. Lesson 2.</a:t>
            </a:r>
            <a:endParaRPr lang="en-US" sz="1350" dirty="0"/>
          </a:p>
        </p:txBody>
      </p:sp>
      <p:sp>
        <p:nvSpPr>
          <p:cNvPr id="10" name="Shape 8"/>
          <p:cNvSpPr/>
          <p:nvPr/>
        </p:nvSpPr>
        <p:spPr>
          <a:xfrm>
            <a:off x="777240" y="3566160"/>
            <a:ext cx="10607040" cy="1051560"/>
          </a:xfrm>
          <a:prstGeom prst="roundRect">
            <a:avLst>
              <a:gd name="adj" fmla="val 10435"/>
            </a:avLst>
          </a:prstGeom>
          <a:solidFill>
            <a:srgbClr val="3A342C"/>
          </a:solidFill>
          <a:ln w="12700">
            <a:solidFill>
              <a:srgbClr val="464036"/>
            </a:solidFill>
            <a:prstDash val="solid"/>
          </a:ln>
        </p:spPr>
      </p:sp>
      <p:sp>
        <p:nvSpPr>
          <p:cNvPr id="11" name="Shape 9"/>
          <p:cNvSpPr/>
          <p:nvPr/>
        </p:nvSpPr>
        <p:spPr>
          <a:xfrm>
            <a:off x="1097280" y="3877056"/>
            <a:ext cx="420624" cy="420624"/>
          </a:xfrm>
          <a:prstGeom prst="ellipse">
            <a:avLst/>
          </a:prstGeom>
          <a:solidFill>
            <a:srgbClr val="6E655A"/>
          </a:solidFill>
          <a:ln w="12700">
            <a:solidFill>
              <a:srgbClr val="6E655A"/>
            </a:solidFill>
            <a:prstDash val="solid"/>
          </a:ln>
        </p:spPr>
      </p:sp>
      <p:sp>
        <p:nvSpPr>
          <p:cNvPr id="12" name="Text 10"/>
          <p:cNvSpPr/>
          <p:nvPr/>
        </p:nvSpPr>
        <p:spPr>
          <a:xfrm>
            <a:off x="1097280" y="3877056"/>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p:nvPr/>
        </p:nvSpPr>
        <p:spPr>
          <a:xfrm>
            <a:off x="1828800" y="3749040"/>
            <a:ext cx="9326880" cy="347472"/>
          </a:xfrm>
          <a:prstGeom prst="rect">
            <a:avLst/>
          </a:prstGeom>
          <a:noFill/>
          <a:ln/>
        </p:spPr>
        <p:txBody>
          <a:bodyPr wrap="square" lIns="0" tIns="0" rIns="0" bIns="0" rtlCol="0" anchor="ctr"/>
          <a:lstStyle/>
          <a:p>
            <a:pPr indent="0" marL="0">
              <a:buNone/>
            </a:pPr>
            <a:r>
              <a:rPr lang="en-US" sz="1900" b="1" dirty="0">
                <a:solidFill>
                  <a:srgbClr val="F7F4EC"/>
                </a:solidFill>
                <a:latin typeface="Calibri" pitchFamily="34" charset="0"/>
                <a:ea typeface="Calibri" pitchFamily="34" charset="-122"/>
                <a:cs typeface="Calibri" pitchFamily="34" charset="-120"/>
              </a:rPr>
              <a:t>Ask one real question</a:t>
            </a:r>
            <a:endParaRPr lang="en-US" sz="1900" dirty="0"/>
          </a:p>
        </p:txBody>
      </p:sp>
      <p:sp>
        <p:nvSpPr>
          <p:cNvPr id="14" name="Text 12"/>
          <p:cNvSpPr/>
          <p:nvPr/>
        </p:nvSpPr>
        <p:spPr>
          <a:xfrm>
            <a:off x="1828800" y="4114800"/>
            <a:ext cx="9326880" cy="365760"/>
          </a:xfrm>
          <a:prstGeom prst="rect">
            <a:avLst/>
          </a:prstGeom>
          <a:noFill/>
          <a:ln/>
        </p:spPr>
        <p:txBody>
          <a:bodyPr wrap="square" lIns="0" tIns="0" rIns="0" bIns="0" rtlCol="0" anchor="ctr"/>
          <a:lstStyle/>
          <a:p>
            <a:pPr indent="0" marL="0">
              <a:buNone/>
            </a:pPr>
            <a:r>
              <a:rPr lang="en-US" sz="1350" dirty="0">
                <a:solidFill>
                  <a:srgbClr val="BEB6A8"/>
                </a:solidFill>
                <a:latin typeface="Calibri" pitchFamily="34" charset="0"/>
                <a:ea typeface="Calibri" pitchFamily="34" charset="-122"/>
                <a:cs typeface="Calibri" pitchFamily="34" charset="-120"/>
              </a:rPr>
              <a:t>Not a test question, but one you actually need answered. Photograph a bill or a manual. Lesson 3.</a:t>
            </a:r>
            <a:endParaRPr lang="en-US" sz="1350" dirty="0"/>
          </a:p>
        </p:txBody>
      </p:sp>
      <p:sp>
        <p:nvSpPr>
          <p:cNvPr id="15" name="Shape 13"/>
          <p:cNvSpPr/>
          <p:nvPr/>
        </p:nvSpPr>
        <p:spPr>
          <a:xfrm>
            <a:off x="777240" y="4754880"/>
            <a:ext cx="10607040" cy="1051560"/>
          </a:xfrm>
          <a:prstGeom prst="roundRect">
            <a:avLst>
              <a:gd name="adj" fmla="val 10435"/>
            </a:avLst>
          </a:prstGeom>
          <a:solidFill>
            <a:srgbClr val="4A2E22"/>
          </a:solidFill>
          <a:ln w="25400">
            <a:solidFill>
              <a:srgbClr val="C15F3C"/>
            </a:solidFill>
            <a:prstDash val="solid"/>
          </a:ln>
        </p:spPr>
      </p:sp>
      <p:sp>
        <p:nvSpPr>
          <p:cNvPr id="16" name="Shape 14"/>
          <p:cNvSpPr/>
          <p:nvPr/>
        </p:nvSpPr>
        <p:spPr>
          <a:xfrm>
            <a:off x="1097280" y="5065776"/>
            <a:ext cx="420624" cy="420624"/>
          </a:xfrm>
          <a:prstGeom prst="ellipse">
            <a:avLst/>
          </a:prstGeom>
          <a:solidFill>
            <a:srgbClr val="C15F3C"/>
          </a:solidFill>
          <a:ln w="12700">
            <a:solidFill>
              <a:srgbClr val="C15F3C"/>
            </a:solidFill>
            <a:prstDash val="solid"/>
          </a:ln>
        </p:spPr>
      </p:sp>
      <p:sp>
        <p:nvSpPr>
          <p:cNvPr id="17" name="Text 15"/>
          <p:cNvSpPr/>
          <p:nvPr/>
        </p:nvSpPr>
        <p:spPr>
          <a:xfrm>
            <a:off x="1097280" y="5065776"/>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8" name="Text 16"/>
          <p:cNvSpPr/>
          <p:nvPr/>
        </p:nvSpPr>
        <p:spPr>
          <a:xfrm>
            <a:off x="1828800" y="4937760"/>
            <a:ext cx="9326880" cy="347472"/>
          </a:xfrm>
          <a:prstGeom prst="rect">
            <a:avLst/>
          </a:prstGeom>
          <a:noFill/>
          <a:ln/>
        </p:spPr>
        <p:txBody>
          <a:bodyPr wrap="square" lIns="0" tIns="0" rIns="0" bIns="0" rtlCol="0" anchor="ctr"/>
          <a:lstStyle/>
          <a:p>
            <a:pPr indent="0" marL="0">
              <a:buNone/>
            </a:pPr>
            <a:r>
              <a:rPr lang="en-US" sz="1900" b="1" dirty="0">
                <a:solidFill>
                  <a:srgbClr val="F7F4EC"/>
                </a:solidFill>
                <a:latin typeface="Calibri" pitchFamily="34" charset="0"/>
                <a:ea typeface="Calibri" pitchFamily="34" charset="-122"/>
                <a:cs typeface="Calibri" pitchFamily="34" charset="-120"/>
              </a:rPr>
              <a:t>Agree a code word with your family</a:t>
            </a:r>
            <a:endParaRPr lang="en-US" sz="1900" dirty="0"/>
          </a:p>
        </p:txBody>
      </p:sp>
      <p:sp>
        <p:nvSpPr>
          <p:cNvPr id="19" name="Text 17"/>
          <p:cNvSpPr/>
          <p:nvPr/>
        </p:nvSpPr>
        <p:spPr>
          <a:xfrm>
            <a:off x="1828800" y="5303520"/>
            <a:ext cx="9326880" cy="365760"/>
          </a:xfrm>
          <a:prstGeom prst="rect">
            <a:avLst/>
          </a:prstGeom>
          <a:noFill/>
          <a:ln/>
        </p:spPr>
        <p:txBody>
          <a:bodyPr wrap="square" lIns="0" tIns="0" rIns="0" bIns="0" rtlCol="0" anchor="ctr"/>
          <a:lstStyle/>
          <a:p>
            <a:pPr indent="0" marL="0">
              <a:buNone/>
            </a:pPr>
            <a:r>
              <a:rPr lang="en-US" sz="1350" dirty="0">
                <a:solidFill>
                  <a:srgbClr val="BEB6A8"/>
                </a:solidFill>
                <a:latin typeface="Calibri" pitchFamily="34" charset="0"/>
                <a:ea typeface="Calibri" pitchFamily="34" charset="-122"/>
                <a:cs typeface="Calibri" pitchFamily="34" charset="-120"/>
              </a:rPr>
              <a:t>Call your children, parents and grandchildren today. One day it may save everything.</a:t>
            </a:r>
            <a:endParaRPr lang="en-US" sz="1350" dirty="0"/>
          </a:p>
        </p:txBody>
      </p:sp>
      <p:sp>
        <p:nvSpPr>
          <p:cNvPr id="20" name="Text 18"/>
          <p:cNvSpPr/>
          <p:nvPr/>
        </p:nvSpPr>
        <p:spPr>
          <a:xfrm>
            <a:off x="822960" y="6126480"/>
            <a:ext cx="10515600" cy="365760"/>
          </a:xfrm>
          <a:prstGeom prst="rect">
            <a:avLst/>
          </a:prstGeom>
          <a:noFill/>
          <a:ln/>
        </p:spPr>
        <p:txBody>
          <a:bodyPr wrap="square" lIns="0" tIns="0" rIns="0" bIns="0" rtlCol="0" anchor="ctr"/>
          <a:lstStyle/>
          <a:p>
            <a:pPr indent="0" marL="0">
              <a:buNone/>
            </a:pPr>
            <a:r>
              <a:rPr lang="en-US" sz="1300" dirty="0">
                <a:solidFill>
                  <a:srgbClr val="8E877B"/>
                </a:solidFill>
                <a:latin typeface="Calibri" pitchFamily="34" charset="0"/>
                <a:ea typeface="Calibri" pitchFamily="34" charset="-122"/>
                <a:cs typeface="Calibri" pitchFamily="34" charset="-120"/>
              </a:rPr>
              <a:t>The full handbook with all the templates, links and sources is in the "AI without the fear" course files.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9509760" y="1005840"/>
            <a:ext cx="4937760" cy="4937760"/>
          </a:xfrm>
          <a:prstGeom prst="ellipse">
            <a:avLst/>
          </a:prstGeom>
          <a:solidFill>
            <a:srgbClr val="C15F3C">
              <a:alpha val="16000"/>
            </a:srgbClr>
          </a:solidFill>
          <a:ln w="12700">
            <a:solidFill>
              <a:srgbClr val="24211D"/>
            </a:solidFill>
            <a:prstDash val="solid"/>
          </a:ln>
        </p:spPr>
      </p:sp>
      <p:sp>
        <p:nvSpPr>
          <p:cNvPr id="3" name="Text 1"/>
          <p:cNvSpPr/>
          <p:nvPr/>
        </p:nvSpPr>
        <p:spPr>
          <a:xfrm>
            <a:off x="822960" y="2148840"/>
            <a:ext cx="3657600" cy="365760"/>
          </a:xfrm>
          <a:prstGeom prst="rect">
            <a:avLst/>
          </a:prstGeom>
          <a:noFill/>
          <a:ln/>
        </p:spPr>
        <p:txBody>
          <a:bodyPr wrap="square" lIns="0" tIns="0" rIns="0" bIns="0" rtlCol="0" anchor="ctr"/>
          <a:lstStyle/>
          <a:p>
            <a:pPr indent="0" marL="0">
              <a:buNone/>
            </a:pPr>
            <a:r>
              <a:rPr lang="en-US" sz="1500" b="1" spc="300" kern="0" dirty="0">
                <a:solidFill>
                  <a:srgbClr val="E5A283"/>
                </a:solidFill>
                <a:latin typeface="Calibri" pitchFamily="34" charset="0"/>
                <a:ea typeface="Calibri" pitchFamily="34" charset="-122"/>
                <a:cs typeface="Calibri" pitchFamily="34" charset="-120"/>
              </a:rPr>
              <a:t>LESSON 1</a:t>
            </a:r>
            <a:endParaRPr lang="en-US" sz="1500" dirty="0"/>
          </a:p>
        </p:txBody>
      </p:sp>
      <p:sp>
        <p:nvSpPr>
          <p:cNvPr id="4" name="Text 2"/>
          <p:cNvSpPr/>
          <p:nvPr/>
        </p:nvSpPr>
        <p:spPr>
          <a:xfrm>
            <a:off x="777240" y="2560320"/>
            <a:ext cx="8412480" cy="1371600"/>
          </a:xfrm>
          <a:prstGeom prst="rect">
            <a:avLst/>
          </a:prstGeom>
          <a:noFill/>
          <a:ln/>
        </p:spPr>
        <p:txBody>
          <a:bodyPr wrap="square" lIns="0" tIns="0" rIns="0" bIns="0" rtlCol="0" anchor="ctr"/>
          <a:lstStyle/>
          <a:p>
            <a:pPr indent="0" marL="0">
              <a:buNone/>
            </a:pPr>
            <a:r>
              <a:rPr lang="en-US" sz="4600" b="1" dirty="0">
                <a:solidFill>
                  <a:srgbClr val="F7F4EC"/>
                </a:solidFill>
                <a:latin typeface="Cambria" pitchFamily="34" charset="0"/>
                <a:ea typeface="Cambria" pitchFamily="34" charset="-122"/>
                <a:cs typeface="Cambria" pitchFamily="34" charset="-120"/>
              </a:rPr>
              <a:t>What an AI chat is</a:t>
            </a:r>
            <a:endParaRPr lang="en-US" sz="4600" dirty="0"/>
          </a:p>
        </p:txBody>
      </p:sp>
      <p:sp>
        <p:nvSpPr>
          <p:cNvPr id="5" name="Text 3"/>
          <p:cNvSpPr/>
          <p:nvPr/>
        </p:nvSpPr>
        <p:spPr>
          <a:xfrm>
            <a:off x="822960" y="3977640"/>
            <a:ext cx="7863840" cy="822960"/>
          </a:xfrm>
          <a:prstGeom prst="rect">
            <a:avLst/>
          </a:prstGeom>
          <a:noFill/>
          <a:ln/>
        </p:spPr>
        <p:txBody>
          <a:bodyPr wrap="square" lIns="0" tIns="0" rIns="0" bIns="0" rtlCol="0" anchor="ctr"/>
          <a:lstStyle/>
          <a:p>
            <a:pPr indent="0" marL="0">
              <a:buNone/>
            </a:pPr>
            <a:r>
              <a:rPr lang="en-US" sz="1700" dirty="0">
                <a:solidFill>
                  <a:srgbClr val="C0B8A9"/>
                </a:solidFill>
                <a:latin typeface="Calibri" pitchFamily="34" charset="0"/>
                <a:ea typeface="Calibri" pitchFamily="34" charset="-122"/>
                <a:cs typeface="Calibri" pitchFamily="34" charset="-120"/>
              </a:rPr>
              <a:t>Understanding what this thing is — and what it is not</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A simple explanation, no jargon</a:t>
            </a:r>
            <a:endParaRPr lang="en-US" sz="3400" dirty="0"/>
          </a:p>
        </p:txBody>
      </p:sp>
      <p:sp>
        <p:nvSpPr>
          <p:cNvPr id="3" name="Shape 1"/>
          <p:cNvSpPr/>
          <p:nvPr/>
        </p:nvSpPr>
        <p:spPr>
          <a:xfrm>
            <a:off x="502920" y="1783080"/>
            <a:ext cx="5486400" cy="1874520"/>
          </a:xfrm>
          <a:prstGeom prst="roundRect">
            <a:avLst>
              <a:gd name="adj" fmla="val 5854"/>
            </a:avLst>
          </a:prstGeom>
          <a:solidFill>
            <a:srgbClr val="F4F2EC"/>
          </a:solidFill>
          <a:ln w="12700">
            <a:solidFill>
              <a:srgbClr val="DDD8CC"/>
            </a:solidFill>
            <a:prstDash val="solid"/>
          </a:ln>
        </p:spPr>
      </p:sp>
      <p:sp>
        <p:nvSpPr>
          <p:cNvPr id="4" name="Text 2"/>
          <p:cNvSpPr/>
          <p:nvPr/>
        </p:nvSpPr>
        <p:spPr>
          <a:xfrm>
            <a:off x="822960" y="2011680"/>
            <a:ext cx="4937760" cy="320040"/>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What it actually is</a:t>
            </a:r>
            <a:endParaRPr lang="en-US" sz="1600" dirty="0"/>
          </a:p>
        </p:txBody>
      </p:sp>
      <p:sp>
        <p:nvSpPr>
          <p:cNvPr id="5" name="Text 3"/>
          <p:cNvSpPr/>
          <p:nvPr/>
        </p:nvSpPr>
        <p:spPr>
          <a:xfrm>
            <a:off x="822960" y="2377440"/>
            <a:ext cx="4937760" cy="1188720"/>
          </a:xfrm>
          <a:prstGeom prst="rect">
            <a:avLst/>
          </a:prstGeom>
          <a:noFill/>
          <a:ln/>
        </p:spPr>
        <p:txBody>
          <a:bodyPr wrap="square" lIns="0" tIns="0" rIns="0" bIns="0" rtlCol="0" anchor="t"/>
          <a:lstStyle/>
          <a:p>
            <a:pPr indent="0" marL="0">
              <a:lnSpc>
                <a:spcPts val="2100"/>
              </a:lnSpc>
              <a:buNone/>
            </a:pPr>
            <a:r>
              <a:rPr lang="en-US" sz="1400" dirty="0">
                <a:solidFill>
                  <a:srgbClr val="24211D"/>
                </a:solidFill>
                <a:latin typeface="Calibri" pitchFamily="34" charset="0"/>
                <a:ea typeface="Calibri" pitchFamily="34" charset="-122"/>
                <a:cs typeface="Calibri" pitchFamily="34" charset="-120"/>
              </a:rPr>
              <a:t>A program that is very good at guessing which word should come next. It was trained on a huge amount of text, and it learned to continue any text the way a person would.</a:t>
            </a:r>
            <a:endParaRPr lang="en-US" sz="1400" dirty="0"/>
          </a:p>
        </p:txBody>
      </p:sp>
      <p:sp>
        <p:nvSpPr>
          <p:cNvPr id="6" name="Shape 4"/>
          <p:cNvSpPr/>
          <p:nvPr/>
        </p:nvSpPr>
        <p:spPr>
          <a:xfrm>
            <a:off x="6172200" y="1783080"/>
            <a:ext cx="5486400" cy="1874520"/>
          </a:xfrm>
          <a:prstGeom prst="roundRect">
            <a:avLst>
              <a:gd name="adj" fmla="val 5854"/>
            </a:avLst>
          </a:prstGeom>
          <a:solidFill>
            <a:srgbClr val="F5E9E3"/>
          </a:solidFill>
          <a:ln w="12700">
            <a:solidFill>
              <a:srgbClr val="E8CFC2"/>
            </a:solidFill>
            <a:prstDash val="solid"/>
          </a:ln>
        </p:spPr>
      </p:sp>
      <p:sp>
        <p:nvSpPr>
          <p:cNvPr id="7" name="Text 5"/>
          <p:cNvSpPr/>
          <p:nvPr/>
        </p:nvSpPr>
        <p:spPr>
          <a:xfrm>
            <a:off x="6492240" y="2011680"/>
            <a:ext cx="4937760" cy="320040"/>
          </a:xfrm>
          <a:prstGeom prst="rect">
            <a:avLst/>
          </a:prstGeom>
          <a:noFill/>
          <a:ln/>
        </p:spPr>
        <p:txBody>
          <a:bodyPr wrap="square" lIns="0" tIns="0" rIns="0" bIns="0" rtlCol="0" anchor="ctr"/>
          <a:lstStyle/>
          <a:p>
            <a:pPr indent="0" marL="0">
              <a:buNone/>
            </a:pPr>
            <a:r>
              <a:rPr lang="en-US" sz="1600" b="1" dirty="0">
                <a:solidFill>
                  <a:srgbClr val="A0482A"/>
                </a:solidFill>
                <a:latin typeface="Calibri" pitchFamily="34" charset="0"/>
                <a:ea typeface="Calibri" pitchFamily="34" charset="-122"/>
                <a:cs typeface="Calibri" pitchFamily="34" charset="-120"/>
              </a:rPr>
              <a:t>A useful comparison</a:t>
            </a:r>
            <a:endParaRPr lang="en-US" sz="1600" dirty="0"/>
          </a:p>
        </p:txBody>
      </p:sp>
      <p:sp>
        <p:nvSpPr>
          <p:cNvPr id="8" name="Text 6"/>
          <p:cNvSpPr/>
          <p:nvPr/>
        </p:nvSpPr>
        <p:spPr>
          <a:xfrm>
            <a:off x="6492240" y="2377440"/>
            <a:ext cx="4937760" cy="1188720"/>
          </a:xfrm>
          <a:prstGeom prst="rect">
            <a:avLst/>
          </a:prstGeom>
          <a:noFill/>
          <a:ln/>
        </p:spPr>
        <p:txBody>
          <a:bodyPr wrap="square" lIns="0" tIns="0" rIns="0" bIns="0" rtlCol="0" anchor="t"/>
          <a:lstStyle/>
          <a:p>
            <a:pPr indent="0" marL="0">
              <a:lnSpc>
                <a:spcPts val="2100"/>
              </a:lnSpc>
              <a:buNone/>
            </a:pPr>
            <a:r>
              <a:rPr lang="en-US" sz="1400" dirty="0">
                <a:solidFill>
                  <a:srgbClr val="24211D"/>
                </a:solidFill>
                <a:latin typeface="Calibri" pitchFamily="34" charset="0"/>
                <a:ea typeface="Calibri" pitchFamily="34" charset="-122"/>
                <a:cs typeface="Calibri" pitchFamily="34" charset="-120"/>
              </a:rPr>
              <a:t>A very well-read helper who has read half a library — but the books are not to hand, so nothing can be checked. It honestly tries to remember. Sometimes it invents smoothly.</a:t>
            </a:r>
            <a:endParaRPr lang="en-US" sz="1400" dirty="0"/>
          </a:p>
        </p:txBody>
      </p:sp>
      <p:sp>
        <p:nvSpPr>
          <p:cNvPr id="9" name="Shape 7"/>
          <p:cNvSpPr/>
          <p:nvPr/>
        </p:nvSpPr>
        <p:spPr>
          <a:xfrm>
            <a:off x="502920" y="3886200"/>
            <a:ext cx="11155680" cy="868680"/>
          </a:xfrm>
          <a:prstGeom prst="roundRect">
            <a:avLst>
              <a:gd name="adj" fmla="val 12632"/>
            </a:avLst>
          </a:prstGeom>
          <a:solidFill>
            <a:srgbClr val="E9F1EC"/>
          </a:solidFill>
          <a:ln w="12700">
            <a:solidFill>
              <a:srgbClr val="D3E3D9"/>
            </a:solidFill>
            <a:prstDash val="solid"/>
          </a:ln>
        </p:spPr>
      </p:sp>
      <p:sp>
        <p:nvSpPr>
          <p:cNvPr id="10" name="Text 8"/>
          <p:cNvSpPr/>
          <p:nvPr/>
        </p:nvSpPr>
        <p:spPr>
          <a:xfrm>
            <a:off x="822960" y="4041648"/>
            <a:ext cx="10515600" cy="594360"/>
          </a:xfrm>
          <a:prstGeom prst="rect">
            <a:avLst/>
          </a:prstGeom>
          <a:noFill/>
          <a:ln/>
        </p:spPr>
        <p:txBody>
          <a:bodyPr wrap="square" lIns="0" tIns="0" rIns="0" bIns="0" rtlCol="0" anchor="t"/>
          <a:lstStyle/>
          <a:p>
            <a:pPr indent="0" marL="0">
              <a:lnSpc>
                <a:spcPts val="2200"/>
              </a:lnSpc>
              <a:buNone/>
            </a:pPr>
            <a:r>
              <a:rPr lang="en-US" sz="1500" b="1" dirty="0">
                <a:solidFill>
                  <a:srgbClr val="2E6E4F"/>
                </a:solidFill>
                <a:latin typeface="Calibri" pitchFamily="34" charset="0"/>
                <a:ea typeface="Calibri" pitchFamily="34" charset="-122"/>
                <a:cs typeface="Calibri" pitchFamily="34" charset="-120"/>
              </a:rPr>
              <a:t>What follows: </a:t>
            </a:r>
            <a:pPr indent="0" marL="0">
              <a:lnSpc>
                <a:spcPts val="2200"/>
              </a:lnSpc>
              <a:buNone/>
            </a:pPr>
            <a:r>
              <a:rPr lang="en-US" sz="1500" dirty="0">
                <a:solidFill>
                  <a:srgbClr val="24211D"/>
                </a:solidFill>
                <a:latin typeface="Calibri" pitchFamily="34" charset="0"/>
                <a:ea typeface="Calibri" pitchFamily="34" charset="-122"/>
                <a:cs typeface="Calibri" pitchFamily="34" charset="-120"/>
              </a:rPr>
              <a:t>with words it is excellent — rewriting, simplifying, translating, drafting a letter. Facts it does not "know" — it reconstructs them from memory, and sometimes gets them wrong.</a:t>
            </a:r>
            <a:endParaRPr lang="en-US" sz="1500" dirty="0"/>
          </a:p>
        </p:txBody>
      </p:sp>
      <p:sp>
        <p:nvSpPr>
          <p:cNvPr id="11" name="Shape 9"/>
          <p:cNvSpPr/>
          <p:nvPr/>
        </p:nvSpPr>
        <p:spPr>
          <a:xfrm>
            <a:off x="502920" y="4983480"/>
            <a:ext cx="11155680" cy="868680"/>
          </a:xfrm>
          <a:prstGeom prst="roundRect">
            <a:avLst>
              <a:gd name="adj" fmla="val 12632"/>
            </a:avLst>
          </a:prstGeom>
          <a:solidFill>
            <a:srgbClr val="FBEBE9"/>
          </a:solidFill>
          <a:ln w="12700">
            <a:solidFill>
              <a:srgbClr val="F0D6D2"/>
            </a:solidFill>
            <a:prstDash val="solid"/>
          </a:ln>
        </p:spPr>
      </p:sp>
      <p:sp>
        <p:nvSpPr>
          <p:cNvPr id="12" name="Text 10"/>
          <p:cNvSpPr/>
          <p:nvPr/>
        </p:nvSpPr>
        <p:spPr>
          <a:xfrm>
            <a:off x="822960" y="5138928"/>
            <a:ext cx="10515600" cy="594360"/>
          </a:xfrm>
          <a:prstGeom prst="rect">
            <a:avLst/>
          </a:prstGeom>
          <a:noFill/>
          <a:ln/>
        </p:spPr>
        <p:txBody>
          <a:bodyPr wrap="square" lIns="0" tIns="0" rIns="0" bIns="0" rtlCol="0" anchor="t"/>
          <a:lstStyle/>
          <a:p>
            <a:pPr indent="0" marL="0">
              <a:lnSpc>
                <a:spcPts val="2200"/>
              </a:lnSpc>
              <a:buNone/>
            </a:pPr>
            <a:r>
              <a:rPr lang="en-US" sz="1500" b="1" dirty="0">
                <a:solidFill>
                  <a:srgbClr val="B3261E"/>
                </a:solidFill>
                <a:latin typeface="Calibri" pitchFamily="34" charset="0"/>
                <a:ea typeface="Calibri" pitchFamily="34" charset="-122"/>
                <a:cs typeface="Calibri" pitchFamily="34" charset="-120"/>
              </a:rPr>
              <a:t>And most important: </a:t>
            </a:r>
            <a:pPr indent="0" marL="0">
              <a:lnSpc>
                <a:spcPts val="2200"/>
              </a:lnSpc>
              <a:buNone/>
            </a:pPr>
            <a:r>
              <a:rPr lang="en-US" sz="1500" dirty="0">
                <a:solidFill>
                  <a:srgbClr val="24211D"/>
                </a:solidFill>
                <a:latin typeface="Calibri" pitchFamily="34" charset="0"/>
                <a:ea typeface="Calibri" pitchFamily="34" charset="-122"/>
                <a:cs typeface="Calibri" pitchFamily="34" charset="-120"/>
              </a:rPr>
              <a:t>you cannot tell a correct answer from an invented one by its tone. It sounds equally confident either way.</a:t>
            </a:r>
            <a:endParaRPr lang="en-US" sz="1500" dirty="0"/>
          </a:p>
        </p:txBody>
      </p:sp>
      <p:sp>
        <p:nvSpPr>
          <p:cNvPr id="13" name="Text 11"/>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4" name="Text 12"/>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What it does well, and what it does badly</a:t>
            </a:r>
            <a:endParaRPr lang="en-US" sz="3400" dirty="0"/>
          </a:p>
        </p:txBody>
      </p:sp>
      <p:sp>
        <p:nvSpPr>
          <p:cNvPr id="3" name="Shape 1"/>
          <p:cNvSpPr/>
          <p:nvPr/>
        </p:nvSpPr>
        <p:spPr>
          <a:xfrm>
            <a:off x="502920" y="1783080"/>
            <a:ext cx="5486400" cy="4114800"/>
          </a:xfrm>
          <a:prstGeom prst="roundRect">
            <a:avLst>
              <a:gd name="adj" fmla="val 2667"/>
            </a:avLst>
          </a:prstGeom>
          <a:solidFill>
            <a:srgbClr val="E9F1EC"/>
          </a:solidFill>
          <a:ln w="12700">
            <a:solidFill>
              <a:srgbClr val="D3E3D9"/>
            </a:solidFill>
            <a:prstDash val="solid"/>
          </a:ln>
        </p:spPr>
      </p:sp>
      <p:sp>
        <p:nvSpPr>
          <p:cNvPr id="4" name="Text 2"/>
          <p:cNvSpPr/>
          <p:nvPr/>
        </p:nvSpPr>
        <p:spPr>
          <a:xfrm>
            <a:off x="822960" y="1965960"/>
            <a:ext cx="4937760" cy="365760"/>
          </a:xfrm>
          <a:prstGeom prst="rect">
            <a:avLst/>
          </a:prstGeom>
          <a:noFill/>
          <a:ln/>
        </p:spPr>
        <p:txBody>
          <a:bodyPr wrap="square" lIns="0" tIns="0" rIns="0" bIns="0" rtlCol="0" anchor="ctr"/>
          <a:lstStyle/>
          <a:p>
            <a:pPr indent="0" marL="0">
              <a:buNone/>
            </a:pPr>
            <a:r>
              <a:rPr lang="en-US" sz="1800" b="1" dirty="0">
                <a:solidFill>
                  <a:srgbClr val="2E6E4F"/>
                </a:solidFill>
                <a:latin typeface="Calibri" pitchFamily="34" charset="0"/>
                <a:ea typeface="Calibri" pitchFamily="34" charset="-122"/>
                <a:cs typeface="Calibri" pitchFamily="34" charset="-120"/>
              </a:rPr>
              <a:t>✓  Great for</a:t>
            </a:r>
            <a:endParaRPr lang="en-US" sz="1800" dirty="0"/>
          </a:p>
        </p:txBody>
      </p:sp>
      <p:sp>
        <p:nvSpPr>
          <p:cNvPr id="5" name="Text 3"/>
          <p:cNvSpPr/>
          <p:nvPr/>
        </p:nvSpPr>
        <p:spPr>
          <a:xfrm>
            <a:off x="868680" y="2423160"/>
            <a:ext cx="4846320" cy="3291840"/>
          </a:xfrm>
          <a:prstGeom prst="rect">
            <a:avLst/>
          </a:prstGeom>
          <a:noFill/>
          <a:ln/>
        </p:spPr>
        <p:txBody>
          <a:bodyPr wrap="square" lIns="0" tIns="0" rIns="0" bIns="0" rtlCol="0" anchor="t"/>
          <a:lstStyle/>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Explaining complicated things simply</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Writing a letter, complaint or application</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Shortening a long document</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Translating a text or a manual</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Reading a photo — a bill, a food label</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Comparing options and helping you choose</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Planning a trip, a menu, your week</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Teaching you something new from scratch</a:t>
            </a:r>
            <a:endParaRPr lang="en-US" sz="1400" dirty="0"/>
          </a:p>
        </p:txBody>
      </p:sp>
      <p:sp>
        <p:nvSpPr>
          <p:cNvPr id="6" name="Shape 4"/>
          <p:cNvSpPr/>
          <p:nvPr/>
        </p:nvSpPr>
        <p:spPr>
          <a:xfrm>
            <a:off x="6172200" y="1783080"/>
            <a:ext cx="5486400" cy="4114800"/>
          </a:xfrm>
          <a:prstGeom prst="roundRect">
            <a:avLst>
              <a:gd name="adj" fmla="val 2667"/>
            </a:avLst>
          </a:prstGeom>
          <a:solidFill>
            <a:srgbClr val="FBEBE9"/>
          </a:solidFill>
          <a:ln w="12700">
            <a:solidFill>
              <a:srgbClr val="F0D6D2"/>
            </a:solidFill>
            <a:prstDash val="solid"/>
          </a:ln>
        </p:spPr>
      </p:sp>
      <p:sp>
        <p:nvSpPr>
          <p:cNvPr id="7" name="Text 5"/>
          <p:cNvSpPr/>
          <p:nvPr/>
        </p:nvSpPr>
        <p:spPr>
          <a:xfrm>
            <a:off x="6492240" y="1965960"/>
            <a:ext cx="4937760" cy="365760"/>
          </a:xfrm>
          <a:prstGeom prst="rect">
            <a:avLst/>
          </a:prstGeom>
          <a:noFill/>
          <a:ln/>
        </p:spPr>
        <p:txBody>
          <a:bodyPr wrap="square" lIns="0" tIns="0" rIns="0" bIns="0" rtlCol="0" anchor="ctr"/>
          <a:lstStyle/>
          <a:p>
            <a:pPr indent="0" marL="0">
              <a:buNone/>
            </a:pPr>
            <a:r>
              <a:rPr lang="en-US" sz="1800" b="1" dirty="0">
                <a:solidFill>
                  <a:srgbClr val="B3261E"/>
                </a:solidFill>
                <a:latin typeface="Calibri" pitchFamily="34" charset="0"/>
                <a:ea typeface="Calibri" pitchFamily="34" charset="-122"/>
                <a:cs typeface="Calibri" pitchFamily="34" charset="-120"/>
              </a:rPr>
              <a:t>✕  Not for</a:t>
            </a:r>
            <a:endParaRPr lang="en-US" sz="1800" dirty="0"/>
          </a:p>
        </p:txBody>
      </p:sp>
      <p:sp>
        <p:nvSpPr>
          <p:cNvPr id="8" name="Text 6"/>
          <p:cNvSpPr/>
          <p:nvPr/>
        </p:nvSpPr>
        <p:spPr>
          <a:xfrm>
            <a:off x="6537960" y="2423160"/>
            <a:ext cx="4846320" cy="1828800"/>
          </a:xfrm>
          <a:prstGeom prst="rect">
            <a:avLst/>
          </a:prstGeom>
          <a:noFill/>
          <a:ln/>
        </p:spPr>
        <p:txBody>
          <a:bodyPr wrap="square" lIns="0" tIns="0" rIns="0" bIns="0" rtlCol="0" anchor="t"/>
          <a:lstStyle/>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Exact numbers, dates, prices, laws</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Diagnoses and medicine doses</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Legal and financial decisions</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Fresh news — unless web search is on</a:t>
            </a:r>
            <a:endParaRPr lang="en-US" sz="1400" dirty="0"/>
          </a:p>
          <a:p>
            <a:pPr marL="342900" indent="-342900">
              <a:spcAft>
                <a:spcPts val="900"/>
              </a:spcAft>
              <a:buSzPct val="100000"/>
              <a:buChar char="•"/>
            </a:pPr>
            <a:r>
              <a:rPr lang="en-US" sz="1400" dirty="0">
                <a:solidFill>
                  <a:srgbClr val="24211D"/>
                </a:solidFill>
                <a:latin typeface="Calibri" pitchFamily="34" charset="0"/>
                <a:ea typeface="Calibri" pitchFamily="34" charset="-122"/>
                <a:cs typeface="Calibri" pitchFamily="34" charset="-120"/>
              </a:rPr>
              <a:t>Replacing real contact with people</a:t>
            </a:r>
            <a:endParaRPr lang="en-US" sz="1400" dirty="0"/>
          </a:p>
        </p:txBody>
      </p:sp>
      <p:sp>
        <p:nvSpPr>
          <p:cNvPr id="9" name="Shape 7"/>
          <p:cNvSpPr/>
          <p:nvPr/>
        </p:nvSpPr>
        <p:spPr>
          <a:xfrm>
            <a:off x="6492240" y="4434840"/>
            <a:ext cx="4846320" cy="1234440"/>
          </a:xfrm>
          <a:prstGeom prst="roundRect">
            <a:avLst>
              <a:gd name="adj" fmla="val 8889"/>
            </a:avLst>
          </a:prstGeom>
          <a:solidFill>
            <a:srgbClr val="FFFFFF"/>
          </a:solidFill>
          <a:ln w="12700">
            <a:solidFill>
              <a:srgbClr val="F0D6D2"/>
            </a:solidFill>
            <a:prstDash val="solid"/>
          </a:ln>
        </p:spPr>
      </p:sp>
      <p:sp>
        <p:nvSpPr>
          <p:cNvPr id="10" name="Text 8"/>
          <p:cNvSpPr/>
          <p:nvPr/>
        </p:nvSpPr>
        <p:spPr>
          <a:xfrm>
            <a:off x="6720840" y="4572000"/>
            <a:ext cx="4434840" cy="1005840"/>
          </a:xfrm>
          <a:prstGeom prst="rect">
            <a:avLst/>
          </a:prstGeom>
          <a:noFill/>
          <a:ln/>
        </p:spPr>
        <p:txBody>
          <a:bodyPr wrap="square" lIns="0" tIns="0" rIns="0" bIns="0" rtlCol="0" anchor="t"/>
          <a:lstStyle/>
          <a:p>
            <a:pPr indent="0" marL="0">
              <a:lnSpc>
                <a:spcPts val="1700"/>
              </a:lnSpc>
              <a:buNone/>
            </a:pPr>
            <a:r>
              <a:rPr lang="en-US" sz="1200" b="1" dirty="0">
                <a:solidFill>
                  <a:srgbClr val="24211D"/>
                </a:solidFill>
                <a:latin typeface="Calibri" pitchFamily="34" charset="0"/>
                <a:ea typeface="Calibri" pitchFamily="34" charset="-122"/>
                <a:cs typeface="Calibri" pitchFamily="34" charset="-120"/>
              </a:rPr>
              <a:t>American Medical Association: </a:t>
            </a:r>
            <a:pPr indent="0" marL="0">
              <a:lnSpc>
                <a:spcPts val="1700"/>
              </a:lnSpc>
              <a:buNone/>
            </a:pPr>
            <a:r>
              <a:rPr lang="en-US" sz="1200" dirty="0">
                <a:solidFill>
                  <a:srgbClr val="24211D"/>
                </a:solidFill>
                <a:latin typeface="Calibri" pitchFamily="34" charset="0"/>
                <a:ea typeface="Calibri" pitchFamily="34" charset="-122"/>
                <a:cs typeface="Calibri" pitchFamily="34" charset="-120"/>
              </a:rPr>
              <a:t>an AI chat is "not a substitute for a doctor and not for emergencies". Asking what a term in a test result means is fine. Asking what to take is not.</a:t>
            </a:r>
            <a:endParaRPr lang="en-US" sz="1200" dirty="0"/>
          </a:p>
        </p:txBody>
      </p:sp>
      <p:sp>
        <p:nvSpPr>
          <p:cNvPr id="11" name="Text 9"/>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12" name="Text 10"/>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Which service to choose</a:t>
            </a:r>
            <a:endParaRPr lang="en-US" sz="3400" dirty="0"/>
          </a:p>
        </p:txBody>
      </p:sp>
      <p:sp>
        <p:nvSpPr>
          <p:cNvPr id="3" name="Text 1"/>
          <p:cNvSpPr/>
          <p:nvPr/>
        </p:nvSpPr>
        <p:spPr>
          <a:xfrm>
            <a:off x="502920" y="1207008"/>
            <a:ext cx="10607040" cy="457200"/>
          </a:xfrm>
          <a:prstGeom prst="rect">
            <a:avLst/>
          </a:prstGeom>
          <a:noFill/>
          <a:ln/>
        </p:spPr>
        <p:txBody>
          <a:bodyPr wrap="square" lIns="0" tIns="0" rIns="0" bIns="0" rtlCol="0" anchor="ctr"/>
          <a:lstStyle/>
          <a:p>
            <a:pPr indent="0" marL="0">
              <a:buNone/>
            </a:pPr>
            <a:r>
              <a:rPr lang="en-US" sz="1500" dirty="0">
                <a:solidFill>
                  <a:srgbClr val="5C5A52"/>
                </a:solidFill>
                <a:latin typeface="Calibri" pitchFamily="34" charset="0"/>
                <a:ea typeface="Calibri" pitchFamily="34" charset="-122"/>
                <a:cs typeface="Calibri" pitchFamily="34" charset="-120"/>
              </a:rPr>
              <a:t>All three work well enough for free. You do not have to pay.</a:t>
            </a:r>
            <a:endParaRPr lang="en-US" sz="15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02920" y="1874520"/>
          <a:ext cx="11155680" cy="914400"/>
        </p:xfrm>
        <a:graphic>
          <a:graphicData uri="http://schemas.openxmlformats.org/drawingml/2006/table">
            <a:tbl>
              <a:tblPr/>
              <a:tblGrid>
                <a:gridCol w="3200400"/>
                <a:gridCol w="2651760"/>
                <a:gridCol w="2651760"/>
                <a:gridCol w="2651760"/>
              </a:tblGrid>
              <a:tr h="402336">
                <a:tc>
                  <a:txBody>
                    <a:bodyPr/>
                    <a:lstStyle/>
                    <a:p>
                      <a:pPr algn="l" indent="0" marL="0">
                        <a:buNone/>
                      </a:pP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24211D"/>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ChatGPT</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24211D"/>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Claude</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24211D"/>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Gemini</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24211D"/>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Free version</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Paid, per month</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$8 or $20</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$20</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about $20</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Talk by voice</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Understands photos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Draws pictures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NO</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Searches the web</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yes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Ads in the free tier</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US test only</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no</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no</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FFFFF"/>
                    </a:solidFill>
                  </a:tcPr>
                </a:tc>
              </a:tr>
              <a:tr h="402336">
                <a:tc>
                  <a:txBody>
                    <a:bodyPr/>
                    <a:lstStyle/>
                    <a:p>
                      <a:pPr algn="l" indent="0" marL="0">
                        <a:buNone/>
                      </a:pPr>
                      <a:r>
                        <a:rPr lang="en-US" sz="1300" b="1" dirty="0">
                          <a:solidFill>
                            <a:srgbClr val="24211D"/>
                          </a:solidFill>
                          <a:latin typeface="Calibri" pitchFamily="34" charset="0"/>
                          <a:ea typeface="Calibri" pitchFamily="34" charset="-122"/>
                          <a:cs typeface="Calibri" pitchFamily="34" charset="-120"/>
                        </a:rPr>
                        <a:t>Strong point</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most all-round</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long documents</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c>
                  <a:txBody>
                    <a:bodyPr/>
                    <a:lstStyle/>
                    <a:p>
                      <a:pPr algn="ctr" indent="0" marL="0">
                        <a:buNone/>
                      </a:pPr>
                      <a:r>
                        <a:rPr lang="en-US" sz="1300" dirty="0">
                          <a:solidFill>
                            <a:srgbClr val="24211D"/>
                          </a:solidFill>
                          <a:latin typeface="Calibri" pitchFamily="34" charset="0"/>
                          <a:ea typeface="Calibri" pitchFamily="34" charset="-122"/>
                          <a:cs typeface="Calibri" pitchFamily="34" charset="-120"/>
                        </a:rPr>
                        <a:t>built into Google</a:t>
                      </a:r>
                      <a:endParaRPr lang="en-US" sz="1300" dirty="0">
                        <a:latin typeface="Calibri" charset="0"/>
                        <a:ea typeface="Calibri" charset="0"/>
                        <a:cs typeface="Calibri" charset="0"/>
                      </a:endParaRPr>
                    </a:p>
                  </a:txBody>
                  <a:tcPr marL="91440" marR="91440" marT="45720" marB="45720" anchor="ctr">
                    <a:lnL w="12700" cap="flat" cmpd="sng" algn="ctr">
                      <a:solidFill>
                        <a:srgbClr val="DDD8CC"/>
                      </a:solidFill>
                      <a:prstDash val="solid"/>
                      <a:round/>
                      <a:headEnd type="none" w="med" len="med"/>
                      <a:tailEnd type="none" w="med" len="med"/>
                    </a:lnL>
                    <a:lnR w="12700" cap="flat" cmpd="sng" algn="ctr">
                      <a:solidFill>
                        <a:srgbClr val="DDD8CC"/>
                      </a:solidFill>
                      <a:prstDash val="solid"/>
                      <a:round/>
                      <a:headEnd type="none" w="med" len="med"/>
                      <a:tailEnd type="none" w="med" len="med"/>
                    </a:lnR>
                    <a:lnT w="12700" cap="flat" cmpd="sng" algn="ctr">
                      <a:solidFill>
                        <a:srgbClr val="DDD8CC"/>
                      </a:solidFill>
                      <a:prstDash val="solid"/>
                      <a:round/>
                      <a:headEnd type="none" w="med" len="med"/>
                      <a:tailEnd type="none" w="med" len="med"/>
                    </a:lnT>
                    <a:lnB w="12700" cap="flat" cmpd="sng" algn="ctr">
                      <a:solidFill>
                        <a:srgbClr val="DDD8CC"/>
                      </a:solidFill>
                      <a:prstDash val="solid"/>
                      <a:round/>
                      <a:headEnd type="none" w="med" len="med"/>
                      <a:tailEnd type="none" w="med" len="med"/>
                    </a:lnB>
                    <a:solidFill>
                      <a:srgbClr val="F4F2EC"/>
                    </a:solidFill>
                  </a:tcPr>
                </a:tc>
              </a:tr>
            </a:tbl>
          </a:graphicData>
        </a:graphic>
      </p:graphicFrame>
      <p:sp>
        <p:nvSpPr>
          <p:cNvPr id="5" name="Shape 2"/>
          <p:cNvSpPr/>
          <p:nvPr/>
        </p:nvSpPr>
        <p:spPr>
          <a:xfrm>
            <a:off x="502920" y="5623560"/>
            <a:ext cx="11155680" cy="566928"/>
          </a:xfrm>
          <a:prstGeom prst="roundRect">
            <a:avLst>
              <a:gd name="adj" fmla="val 19355"/>
            </a:avLst>
          </a:prstGeom>
          <a:solidFill>
            <a:srgbClr val="F5E9E3"/>
          </a:solidFill>
          <a:ln w="12700">
            <a:solidFill>
              <a:srgbClr val="E8CFC2"/>
            </a:solidFill>
            <a:prstDash val="solid"/>
          </a:ln>
        </p:spPr>
      </p:sp>
      <p:sp>
        <p:nvSpPr>
          <p:cNvPr id="6" name="Text 3"/>
          <p:cNvSpPr/>
          <p:nvPr/>
        </p:nvSpPr>
        <p:spPr>
          <a:xfrm>
            <a:off x="822960" y="5715000"/>
            <a:ext cx="10515600" cy="384048"/>
          </a:xfrm>
          <a:prstGeom prst="rect">
            <a:avLst/>
          </a:prstGeom>
          <a:noFill/>
          <a:ln/>
        </p:spPr>
        <p:txBody>
          <a:bodyPr wrap="square" lIns="0" tIns="0" rIns="0" bIns="0" rtlCol="0" anchor="ctr"/>
          <a:lstStyle/>
          <a:p>
            <a:pPr indent="0" marL="0">
              <a:buNone/>
            </a:pPr>
            <a:r>
              <a:rPr lang="en-US" sz="1500" b="1" dirty="0">
                <a:solidFill>
                  <a:srgbClr val="A0482A"/>
                </a:solidFill>
                <a:latin typeface="Calibri" pitchFamily="34" charset="0"/>
                <a:ea typeface="Calibri" pitchFamily="34" charset="-122"/>
                <a:cs typeface="Calibri" pitchFamily="34" charset="-120"/>
              </a:rPr>
              <a:t>Short answer: </a:t>
            </a:r>
            <a:pPr indent="0" marL="0">
              <a:buNone/>
            </a:pPr>
            <a:r>
              <a:rPr lang="en-US" sz="1500" dirty="0">
                <a:solidFill>
                  <a:srgbClr val="24211D"/>
                </a:solidFill>
                <a:latin typeface="Calibri" pitchFamily="34" charset="0"/>
                <a:ea typeface="Calibri" pitchFamily="34" charset="-122"/>
                <a:cs typeface="Calibri" pitchFamily="34" charset="-120"/>
              </a:rPr>
              <a:t>start with ChatGPT — it is the most widely used, so if you get stuck, almost anyone can help.</a:t>
            </a:r>
            <a:endParaRPr lang="en-US" sz="1500" dirty="0"/>
          </a:p>
        </p:txBody>
      </p:sp>
      <p:sp>
        <p:nvSpPr>
          <p:cNvPr id="7" name="Text 4"/>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8" name="Text 5"/>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24211D"/>
        </a:solidFill>
      </p:bgPr>
    </p:bg>
    <p:spTree>
      <p:nvGrpSpPr>
        <p:cNvPr id="1" name=""/>
        <p:cNvGrpSpPr/>
        <p:nvPr/>
      </p:nvGrpSpPr>
      <p:grpSpPr>
        <a:xfrm>
          <a:off x="0" y="0"/>
          <a:ext cx="0" cy="0"/>
          <a:chOff x="0" y="0"/>
          <a:chExt cx="0" cy="0"/>
        </a:xfrm>
      </p:grpSpPr>
      <p:sp>
        <p:nvSpPr>
          <p:cNvPr id="2" name="Shape 0"/>
          <p:cNvSpPr/>
          <p:nvPr/>
        </p:nvSpPr>
        <p:spPr>
          <a:xfrm>
            <a:off x="9509760" y="1005840"/>
            <a:ext cx="4937760" cy="4937760"/>
          </a:xfrm>
          <a:prstGeom prst="ellipse">
            <a:avLst/>
          </a:prstGeom>
          <a:solidFill>
            <a:srgbClr val="C15F3C">
              <a:alpha val="16000"/>
            </a:srgbClr>
          </a:solidFill>
          <a:ln w="12700">
            <a:solidFill>
              <a:srgbClr val="24211D"/>
            </a:solidFill>
            <a:prstDash val="solid"/>
          </a:ln>
        </p:spPr>
      </p:sp>
      <p:sp>
        <p:nvSpPr>
          <p:cNvPr id="3" name="Text 1"/>
          <p:cNvSpPr/>
          <p:nvPr/>
        </p:nvSpPr>
        <p:spPr>
          <a:xfrm>
            <a:off x="822960" y="2148840"/>
            <a:ext cx="3657600" cy="365760"/>
          </a:xfrm>
          <a:prstGeom prst="rect">
            <a:avLst/>
          </a:prstGeom>
          <a:noFill/>
          <a:ln/>
        </p:spPr>
        <p:txBody>
          <a:bodyPr wrap="square" lIns="0" tIns="0" rIns="0" bIns="0" rtlCol="0" anchor="ctr"/>
          <a:lstStyle/>
          <a:p>
            <a:pPr indent="0" marL="0">
              <a:buNone/>
            </a:pPr>
            <a:r>
              <a:rPr lang="en-US" sz="1500" b="1" spc="300" kern="0" dirty="0">
                <a:solidFill>
                  <a:srgbClr val="E5A283"/>
                </a:solidFill>
                <a:latin typeface="Calibri" pitchFamily="34" charset="0"/>
                <a:ea typeface="Calibri" pitchFamily="34" charset="-122"/>
                <a:cs typeface="Calibri" pitchFamily="34" charset="-120"/>
              </a:rPr>
              <a:t>LESSON 2</a:t>
            </a:r>
            <a:endParaRPr lang="en-US" sz="1500" dirty="0"/>
          </a:p>
        </p:txBody>
      </p:sp>
      <p:sp>
        <p:nvSpPr>
          <p:cNvPr id="4" name="Text 2"/>
          <p:cNvSpPr/>
          <p:nvPr/>
        </p:nvSpPr>
        <p:spPr>
          <a:xfrm>
            <a:off x="777240" y="2560320"/>
            <a:ext cx="8412480" cy="1371600"/>
          </a:xfrm>
          <a:prstGeom prst="rect">
            <a:avLst/>
          </a:prstGeom>
          <a:noFill/>
          <a:ln/>
        </p:spPr>
        <p:txBody>
          <a:bodyPr wrap="square" lIns="0" tIns="0" rIns="0" bIns="0" rtlCol="0" anchor="ctr"/>
          <a:lstStyle/>
          <a:p>
            <a:pPr indent="0" marL="0">
              <a:buNone/>
            </a:pPr>
            <a:r>
              <a:rPr lang="en-US" sz="4600" b="1" dirty="0">
                <a:solidFill>
                  <a:srgbClr val="F7F4EC"/>
                </a:solidFill>
                <a:latin typeface="Cambria" pitchFamily="34" charset="0"/>
                <a:ea typeface="Cambria" pitchFamily="34" charset="-122"/>
                <a:cs typeface="Cambria" pitchFamily="34" charset="-120"/>
              </a:rPr>
              <a:t>First steps</a:t>
            </a:r>
            <a:endParaRPr lang="en-US" sz="4600" dirty="0"/>
          </a:p>
        </p:txBody>
      </p:sp>
      <p:sp>
        <p:nvSpPr>
          <p:cNvPr id="5" name="Text 3"/>
          <p:cNvSpPr/>
          <p:nvPr/>
        </p:nvSpPr>
        <p:spPr>
          <a:xfrm>
            <a:off x="822960" y="3977640"/>
            <a:ext cx="7863840" cy="822960"/>
          </a:xfrm>
          <a:prstGeom prst="rect">
            <a:avLst/>
          </a:prstGeom>
          <a:noFill/>
          <a:ln/>
        </p:spPr>
        <p:txBody>
          <a:bodyPr wrap="square" lIns="0" tIns="0" rIns="0" bIns="0" rtlCol="0" anchor="ctr"/>
          <a:lstStyle/>
          <a:p>
            <a:pPr indent="0" marL="0">
              <a:buNone/>
            </a:pPr>
            <a:r>
              <a:rPr lang="en-US" sz="1700" dirty="0">
                <a:solidFill>
                  <a:srgbClr val="C0B8A9"/>
                </a:solidFill>
                <a:latin typeface="Calibri" pitchFamily="34" charset="0"/>
                <a:ea typeface="Calibri" pitchFamily="34" charset="-122"/>
                <a:cs typeface="Calibri" pitchFamily="34" charset="-120"/>
              </a:rPr>
              <a:t>Signing up takes three minutes. The settings take five more, and matter more</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Danger number one: fake apps</a:t>
            </a:r>
            <a:endParaRPr lang="en-US" sz="3400" dirty="0"/>
          </a:p>
        </p:txBody>
      </p:sp>
      <p:sp>
        <p:nvSpPr>
          <p:cNvPr id="3" name="Shape 1"/>
          <p:cNvSpPr/>
          <p:nvPr/>
        </p:nvSpPr>
        <p:spPr>
          <a:xfrm>
            <a:off x="502920" y="1783080"/>
            <a:ext cx="5120640" cy="2103120"/>
          </a:xfrm>
          <a:prstGeom prst="roundRect">
            <a:avLst>
              <a:gd name="adj" fmla="val 5217"/>
            </a:avLst>
          </a:prstGeom>
          <a:solidFill>
            <a:srgbClr val="24211D"/>
          </a:solidFill>
          <a:ln w="12700">
            <a:solidFill>
              <a:srgbClr val="24211D"/>
            </a:solidFill>
            <a:prstDash val="solid"/>
          </a:ln>
        </p:spPr>
      </p:sp>
      <p:sp>
        <p:nvSpPr>
          <p:cNvPr id="4" name="Text 2"/>
          <p:cNvSpPr/>
          <p:nvPr/>
        </p:nvSpPr>
        <p:spPr>
          <a:xfrm>
            <a:off x="777240" y="1965960"/>
            <a:ext cx="4572000" cy="914400"/>
          </a:xfrm>
          <a:prstGeom prst="rect">
            <a:avLst/>
          </a:prstGeom>
          <a:noFill/>
          <a:ln/>
        </p:spPr>
        <p:txBody>
          <a:bodyPr wrap="square" lIns="0" tIns="0" rIns="0" bIns="0" rtlCol="0" anchor="ctr"/>
          <a:lstStyle/>
          <a:p>
            <a:pPr indent="0" marL="0">
              <a:buNone/>
            </a:pPr>
            <a:r>
              <a:rPr lang="en-US" sz="6000" b="1" dirty="0">
                <a:solidFill>
                  <a:srgbClr val="F0B48F"/>
                </a:solidFill>
                <a:latin typeface="Cambria" pitchFamily="34" charset="0"/>
                <a:ea typeface="Cambria" pitchFamily="34" charset="-122"/>
                <a:cs typeface="Cambria" pitchFamily="34" charset="-120"/>
              </a:rPr>
              <a:t>92,000</a:t>
            </a:r>
            <a:endParaRPr lang="en-US" sz="6000" dirty="0"/>
          </a:p>
        </p:txBody>
      </p:sp>
      <p:sp>
        <p:nvSpPr>
          <p:cNvPr id="5" name="Text 3"/>
          <p:cNvSpPr/>
          <p:nvPr/>
        </p:nvSpPr>
        <p:spPr>
          <a:xfrm>
            <a:off x="777240" y="2880360"/>
            <a:ext cx="4572000" cy="822960"/>
          </a:xfrm>
          <a:prstGeom prst="rect">
            <a:avLst/>
          </a:prstGeom>
          <a:noFill/>
          <a:ln/>
        </p:spPr>
        <p:txBody>
          <a:bodyPr wrap="square" lIns="0" tIns="0" rIns="0" bIns="0" rtlCol="0" anchor="t"/>
          <a:lstStyle/>
          <a:p>
            <a:pPr indent="0" marL="0">
              <a:lnSpc>
                <a:spcPts val="2000"/>
              </a:lnSpc>
              <a:buNone/>
            </a:pPr>
            <a:r>
              <a:rPr lang="en-US" sz="1400" dirty="0">
                <a:solidFill>
                  <a:srgbClr val="C9C1B2"/>
                </a:solidFill>
                <a:latin typeface="Calibri" pitchFamily="34" charset="0"/>
                <a:ea typeface="Calibri" pitchFamily="34" charset="-122"/>
                <a:cs typeface="Calibri" pitchFamily="34" charset="-120"/>
              </a:rPr>
              <a:t>attacks in four months of 2026 using programs disguised as AI services</a:t>
            </a:r>
            <a:endParaRPr lang="en-US" sz="1400" dirty="0"/>
          </a:p>
        </p:txBody>
      </p:sp>
      <p:sp>
        <p:nvSpPr>
          <p:cNvPr id="6" name="Shape 4"/>
          <p:cNvSpPr/>
          <p:nvPr/>
        </p:nvSpPr>
        <p:spPr>
          <a:xfrm>
            <a:off x="5852160" y="1783080"/>
            <a:ext cx="5806440" cy="603504"/>
          </a:xfrm>
          <a:prstGeom prst="roundRect">
            <a:avLst>
              <a:gd name="adj" fmla="val 18182"/>
            </a:avLst>
          </a:prstGeom>
          <a:solidFill>
            <a:srgbClr val="F4F2EC"/>
          </a:solidFill>
          <a:ln w="12700">
            <a:solidFill>
              <a:srgbClr val="DDD8CC"/>
            </a:solidFill>
            <a:prstDash val="solid"/>
          </a:ln>
        </p:spPr>
      </p:sp>
      <p:sp>
        <p:nvSpPr>
          <p:cNvPr id="7" name="Text 5"/>
          <p:cNvSpPr/>
          <p:nvPr/>
        </p:nvSpPr>
        <p:spPr>
          <a:xfrm>
            <a:off x="6172200" y="1901952"/>
            <a:ext cx="2743200" cy="36576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ChatGPT</a:t>
            </a:r>
            <a:endParaRPr lang="en-US" sz="1600" dirty="0"/>
          </a:p>
        </p:txBody>
      </p:sp>
      <p:sp>
        <p:nvSpPr>
          <p:cNvPr id="8" name="Text 6"/>
          <p:cNvSpPr/>
          <p:nvPr/>
        </p:nvSpPr>
        <p:spPr>
          <a:xfrm>
            <a:off x="8229600" y="1920240"/>
            <a:ext cx="3200400" cy="329184"/>
          </a:xfrm>
          <a:prstGeom prst="rect">
            <a:avLst/>
          </a:prstGeom>
          <a:noFill/>
          <a:ln/>
        </p:spPr>
        <p:txBody>
          <a:bodyPr wrap="square" lIns="0" tIns="0" rIns="0" bIns="0" rtlCol="0" anchor="ctr"/>
          <a:lstStyle/>
          <a:p>
            <a:pPr algn="r" indent="0" marL="0">
              <a:buNone/>
            </a:pPr>
            <a:r>
              <a:rPr lang="en-US" sz="1400" dirty="0">
                <a:solidFill>
                  <a:srgbClr val="5C5A52"/>
                </a:solidFill>
                <a:latin typeface="Calibri" pitchFamily="34" charset="0"/>
                <a:ea typeface="Calibri" pitchFamily="34" charset="-122"/>
                <a:cs typeface="Calibri" pitchFamily="34" charset="-120"/>
              </a:rPr>
              <a:t>faked in 49% of cases</a:t>
            </a:r>
            <a:endParaRPr lang="en-US" sz="1400" dirty="0"/>
          </a:p>
        </p:txBody>
      </p:sp>
      <p:sp>
        <p:nvSpPr>
          <p:cNvPr id="9" name="Shape 7"/>
          <p:cNvSpPr/>
          <p:nvPr/>
        </p:nvSpPr>
        <p:spPr>
          <a:xfrm>
            <a:off x="5852160" y="2532888"/>
            <a:ext cx="5806440" cy="603504"/>
          </a:xfrm>
          <a:prstGeom prst="roundRect">
            <a:avLst>
              <a:gd name="adj" fmla="val 18182"/>
            </a:avLst>
          </a:prstGeom>
          <a:solidFill>
            <a:srgbClr val="F4F2EC"/>
          </a:solidFill>
          <a:ln w="12700">
            <a:solidFill>
              <a:srgbClr val="DDD8CC"/>
            </a:solidFill>
            <a:prstDash val="solid"/>
          </a:ln>
        </p:spPr>
      </p:sp>
      <p:sp>
        <p:nvSpPr>
          <p:cNvPr id="10" name="Text 8"/>
          <p:cNvSpPr/>
          <p:nvPr/>
        </p:nvSpPr>
        <p:spPr>
          <a:xfrm>
            <a:off x="6172200" y="2651760"/>
            <a:ext cx="2743200" cy="36576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Claude</a:t>
            </a:r>
            <a:endParaRPr lang="en-US" sz="1600" dirty="0"/>
          </a:p>
        </p:txBody>
      </p:sp>
      <p:sp>
        <p:nvSpPr>
          <p:cNvPr id="11" name="Text 9"/>
          <p:cNvSpPr/>
          <p:nvPr/>
        </p:nvSpPr>
        <p:spPr>
          <a:xfrm>
            <a:off x="8229600" y="2670048"/>
            <a:ext cx="3200400" cy="329184"/>
          </a:xfrm>
          <a:prstGeom prst="rect">
            <a:avLst/>
          </a:prstGeom>
          <a:noFill/>
          <a:ln/>
        </p:spPr>
        <p:txBody>
          <a:bodyPr wrap="square" lIns="0" tIns="0" rIns="0" bIns="0" rtlCol="0" anchor="ctr"/>
          <a:lstStyle/>
          <a:p>
            <a:pPr algn="r" indent="0" marL="0">
              <a:buNone/>
            </a:pPr>
            <a:r>
              <a:rPr lang="en-US" sz="1400" dirty="0">
                <a:solidFill>
                  <a:srgbClr val="5C5A52"/>
                </a:solidFill>
                <a:latin typeface="Calibri" pitchFamily="34" charset="0"/>
                <a:ea typeface="Calibri" pitchFamily="34" charset="-122"/>
                <a:cs typeface="Calibri" pitchFamily="34" charset="-120"/>
              </a:rPr>
              <a:t>faked in 18% of cases</a:t>
            </a:r>
            <a:endParaRPr lang="en-US" sz="1400" dirty="0"/>
          </a:p>
        </p:txBody>
      </p:sp>
      <p:sp>
        <p:nvSpPr>
          <p:cNvPr id="12" name="Shape 10"/>
          <p:cNvSpPr/>
          <p:nvPr/>
        </p:nvSpPr>
        <p:spPr>
          <a:xfrm>
            <a:off x="5852160" y="3282696"/>
            <a:ext cx="5806440" cy="603504"/>
          </a:xfrm>
          <a:prstGeom prst="roundRect">
            <a:avLst>
              <a:gd name="adj" fmla="val 18182"/>
            </a:avLst>
          </a:prstGeom>
          <a:solidFill>
            <a:srgbClr val="F4F2EC"/>
          </a:solidFill>
          <a:ln w="12700">
            <a:solidFill>
              <a:srgbClr val="DDD8CC"/>
            </a:solidFill>
            <a:prstDash val="solid"/>
          </a:ln>
        </p:spPr>
      </p:sp>
      <p:sp>
        <p:nvSpPr>
          <p:cNvPr id="13" name="Text 11"/>
          <p:cNvSpPr/>
          <p:nvPr/>
        </p:nvSpPr>
        <p:spPr>
          <a:xfrm>
            <a:off x="6172200" y="3401568"/>
            <a:ext cx="2743200" cy="365760"/>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Gemini</a:t>
            </a:r>
            <a:endParaRPr lang="en-US" sz="1600" dirty="0"/>
          </a:p>
        </p:txBody>
      </p:sp>
      <p:sp>
        <p:nvSpPr>
          <p:cNvPr id="14" name="Text 12"/>
          <p:cNvSpPr/>
          <p:nvPr/>
        </p:nvSpPr>
        <p:spPr>
          <a:xfrm>
            <a:off x="8229600" y="3419856"/>
            <a:ext cx="3200400" cy="329184"/>
          </a:xfrm>
          <a:prstGeom prst="rect">
            <a:avLst/>
          </a:prstGeom>
          <a:noFill/>
          <a:ln/>
        </p:spPr>
        <p:txBody>
          <a:bodyPr wrap="square" lIns="0" tIns="0" rIns="0" bIns="0" rtlCol="0" anchor="ctr"/>
          <a:lstStyle/>
          <a:p>
            <a:pPr algn="r" indent="0" marL="0">
              <a:buNone/>
            </a:pPr>
            <a:r>
              <a:rPr lang="en-US" sz="1400" dirty="0">
                <a:solidFill>
                  <a:srgbClr val="5C5A52"/>
                </a:solidFill>
                <a:latin typeface="Calibri" pitchFamily="34" charset="0"/>
                <a:ea typeface="Calibri" pitchFamily="34" charset="-122"/>
                <a:cs typeface="Calibri" pitchFamily="34" charset="-120"/>
              </a:rPr>
              <a:t>faked in 18% of cases</a:t>
            </a:r>
            <a:endParaRPr lang="en-US" sz="1400" dirty="0"/>
          </a:p>
        </p:txBody>
      </p:sp>
      <p:sp>
        <p:nvSpPr>
          <p:cNvPr id="15" name="Text 13"/>
          <p:cNvSpPr/>
          <p:nvPr/>
        </p:nvSpPr>
        <p:spPr>
          <a:xfrm>
            <a:off x="5852160" y="4069080"/>
            <a:ext cx="5806440" cy="274320"/>
          </a:xfrm>
          <a:prstGeom prst="rect">
            <a:avLst/>
          </a:prstGeom>
          <a:noFill/>
          <a:ln/>
        </p:spPr>
        <p:txBody>
          <a:bodyPr wrap="square" lIns="0" tIns="0" rIns="0" bIns="0" rtlCol="0" anchor="ctr"/>
          <a:lstStyle/>
          <a:p>
            <a:pPr indent="0" marL="0">
              <a:buNone/>
            </a:pPr>
            <a:r>
              <a:rPr lang="en-US" sz="1100" i="1" dirty="0">
                <a:solidFill>
                  <a:srgbClr val="5C5A52"/>
                </a:solidFill>
                <a:latin typeface="Calibri" pitchFamily="34" charset="0"/>
                <a:ea typeface="Calibri" pitchFamily="34" charset="-122"/>
                <a:cs typeface="Calibri" pitchFamily="34" charset="-120"/>
              </a:rPr>
              <a:t>Kaspersky Lab data, May 2026</a:t>
            </a:r>
            <a:endParaRPr lang="en-US" sz="1100" dirty="0"/>
          </a:p>
        </p:txBody>
      </p:sp>
      <p:sp>
        <p:nvSpPr>
          <p:cNvPr id="16" name="Shape 14"/>
          <p:cNvSpPr/>
          <p:nvPr/>
        </p:nvSpPr>
        <p:spPr>
          <a:xfrm>
            <a:off x="502920" y="4343400"/>
            <a:ext cx="11155680" cy="1600200"/>
          </a:xfrm>
          <a:prstGeom prst="roundRect">
            <a:avLst>
              <a:gd name="adj" fmla="val 6857"/>
            </a:avLst>
          </a:prstGeom>
          <a:solidFill>
            <a:srgbClr val="FBEBE9"/>
          </a:solidFill>
          <a:ln w="12700">
            <a:solidFill>
              <a:srgbClr val="F0D6D2"/>
            </a:solidFill>
            <a:prstDash val="solid"/>
          </a:ln>
        </p:spPr>
      </p:sp>
      <p:sp>
        <p:nvSpPr>
          <p:cNvPr id="17" name="Text 15"/>
          <p:cNvSpPr/>
          <p:nvPr/>
        </p:nvSpPr>
        <p:spPr>
          <a:xfrm>
            <a:off x="822960" y="4480560"/>
            <a:ext cx="10515600" cy="320040"/>
          </a:xfrm>
          <a:prstGeom prst="rect">
            <a:avLst/>
          </a:prstGeom>
          <a:noFill/>
          <a:ln/>
        </p:spPr>
        <p:txBody>
          <a:bodyPr wrap="square" lIns="0" tIns="0" rIns="0" bIns="0" rtlCol="0" anchor="ctr"/>
          <a:lstStyle/>
          <a:p>
            <a:pPr indent="0" marL="0">
              <a:buNone/>
            </a:pPr>
            <a:r>
              <a:rPr lang="en-US" sz="1700" b="1" dirty="0">
                <a:solidFill>
                  <a:srgbClr val="B3261E"/>
                </a:solidFill>
                <a:latin typeface="Calibri" pitchFamily="34" charset="0"/>
                <a:ea typeface="Calibri" pitchFamily="34" charset="-122"/>
                <a:cs typeface="Calibri" pitchFamily="34" charset="-120"/>
              </a:rPr>
              <a:t>Four checks before you install</a:t>
            </a:r>
            <a:endParaRPr lang="en-US" sz="1700" dirty="0"/>
          </a:p>
        </p:txBody>
      </p:sp>
      <p:sp>
        <p:nvSpPr>
          <p:cNvPr id="18" name="Text 16"/>
          <p:cNvSpPr/>
          <p:nvPr/>
        </p:nvSpPr>
        <p:spPr>
          <a:xfrm>
            <a:off x="822960" y="4864608"/>
            <a:ext cx="274320" cy="274320"/>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1</a:t>
            </a:r>
            <a:endParaRPr lang="en-US" sz="1500" dirty="0"/>
          </a:p>
        </p:txBody>
      </p:sp>
      <p:sp>
        <p:nvSpPr>
          <p:cNvPr id="19" name="Text 17"/>
          <p:cNvSpPr/>
          <p:nvPr/>
        </p:nvSpPr>
        <p:spPr>
          <a:xfrm>
            <a:off x="1097280" y="4846320"/>
            <a:ext cx="2331720" cy="310896"/>
          </a:xfrm>
          <a:prstGeom prst="rect">
            <a:avLst/>
          </a:prstGeom>
          <a:noFill/>
          <a:ln/>
        </p:spPr>
        <p:txBody>
          <a:bodyPr wrap="square" lIns="0" tIns="0" rIns="0" bIns="0" rtlCol="0" anchor="ctr"/>
          <a:lstStyle/>
          <a:p>
            <a:pPr indent="0" marL="0">
              <a:buNone/>
            </a:pPr>
            <a:r>
              <a:rPr lang="en-US" sz="1300" b="1" dirty="0">
                <a:solidFill>
                  <a:srgbClr val="24211D"/>
                </a:solidFill>
                <a:latin typeface="Calibri" pitchFamily="34" charset="0"/>
                <a:ea typeface="Calibri" pitchFamily="34" charset="-122"/>
                <a:cs typeface="Calibri" pitchFamily="34" charset="-120"/>
              </a:rPr>
              <a:t>Never install via links</a:t>
            </a:r>
            <a:endParaRPr lang="en-US" sz="1300" dirty="0"/>
          </a:p>
        </p:txBody>
      </p:sp>
      <p:sp>
        <p:nvSpPr>
          <p:cNvPr id="20" name="Text 18"/>
          <p:cNvSpPr/>
          <p:nvPr/>
        </p:nvSpPr>
        <p:spPr>
          <a:xfrm>
            <a:off x="1097280" y="5148072"/>
            <a:ext cx="2331720" cy="731520"/>
          </a:xfrm>
          <a:prstGeom prst="rect">
            <a:avLst/>
          </a:prstGeom>
          <a:noFill/>
          <a:ln/>
        </p:spPr>
        <p:txBody>
          <a:bodyPr wrap="square" lIns="0" tIns="0" rIns="0" bIns="0" rtlCol="0" anchor="t"/>
          <a:lstStyle/>
          <a:p>
            <a:pPr indent="0" marL="0">
              <a:lnSpc>
                <a:spcPts val="1500"/>
              </a:lnSpc>
              <a:buNone/>
            </a:pPr>
            <a:r>
              <a:rPr lang="en-US" sz="1100" dirty="0">
                <a:solidFill>
                  <a:srgbClr val="5C5A52"/>
                </a:solidFill>
                <a:latin typeface="Calibri" pitchFamily="34" charset="0"/>
                <a:ea typeface="Calibri" pitchFamily="34" charset="-122"/>
                <a:cs typeface="Calibri" pitchFamily="34" charset="-120"/>
              </a:rPr>
              <a:t>Not from an email, not from a message. Open the app store and search for it yourself.</a:t>
            </a:r>
            <a:endParaRPr lang="en-US" sz="1100" dirty="0"/>
          </a:p>
        </p:txBody>
      </p:sp>
      <p:sp>
        <p:nvSpPr>
          <p:cNvPr id="21" name="Text 19"/>
          <p:cNvSpPr/>
          <p:nvPr/>
        </p:nvSpPr>
        <p:spPr>
          <a:xfrm>
            <a:off x="3538728" y="4864608"/>
            <a:ext cx="274320" cy="274320"/>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2</a:t>
            </a:r>
            <a:endParaRPr lang="en-US" sz="1500" dirty="0"/>
          </a:p>
        </p:txBody>
      </p:sp>
      <p:sp>
        <p:nvSpPr>
          <p:cNvPr id="22" name="Text 20"/>
          <p:cNvSpPr/>
          <p:nvPr/>
        </p:nvSpPr>
        <p:spPr>
          <a:xfrm>
            <a:off x="3813048" y="4846320"/>
            <a:ext cx="2331720" cy="310896"/>
          </a:xfrm>
          <a:prstGeom prst="rect">
            <a:avLst/>
          </a:prstGeom>
          <a:noFill/>
          <a:ln/>
        </p:spPr>
        <p:txBody>
          <a:bodyPr wrap="square" lIns="0" tIns="0" rIns="0" bIns="0" rtlCol="0" anchor="ctr"/>
          <a:lstStyle/>
          <a:p>
            <a:pPr indent="0" marL="0">
              <a:buNone/>
            </a:pPr>
            <a:r>
              <a:rPr lang="en-US" sz="1300" b="1" dirty="0">
                <a:solidFill>
                  <a:srgbClr val="24211D"/>
                </a:solidFill>
                <a:latin typeface="Calibri" pitchFamily="34" charset="0"/>
                <a:ea typeface="Calibri" pitchFamily="34" charset="-122"/>
                <a:cs typeface="Calibri" pitchFamily="34" charset="-120"/>
              </a:rPr>
              <a:t>Check the developer name</a:t>
            </a:r>
            <a:endParaRPr lang="en-US" sz="1300" dirty="0"/>
          </a:p>
        </p:txBody>
      </p:sp>
      <p:sp>
        <p:nvSpPr>
          <p:cNvPr id="23" name="Text 21"/>
          <p:cNvSpPr/>
          <p:nvPr/>
        </p:nvSpPr>
        <p:spPr>
          <a:xfrm>
            <a:off x="3813048" y="5148072"/>
            <a:ext cx="2331720" cy="731520"/>
          </a:xfrm>
          <a:prstGeom prst="rect">
            <a:avLst/>
          </a:prstGeom>
          <a:noFill/>
          <a:ln/>
        </p:spPr>
        <p:txBody>
          <a:bodyPr wrap="square" lIns="0" tIns="0" rIns="0" bIns="0" rtlCol="0" anchor="t"/>
          <a:lstStyle/>
          <a:p>
            <a:pPr indent="0" marL="0">
              <a:lnSpc>
                <a:spcPts val="1500"/>
              </a:lnSpc>
              <a:buNone/>
            </a:pPr>
            <a:r>
              <a:rPr lang="en-US" sz="1100" dirty="0">
                <a:solidFill>
                  <a:srgbClr val="5C5A52"/>
                </a:solidFill>
                <a:latin typeface="Calibri" pitchFamily="34" charset="0"/>
                <a:ea typeface="Calibri" pitchFamily="34" charset="-122"/>
                <a:cs typeface="Calibri" pitchFamily="34" charset="-120"/>
              </a:rPr>
              <a:t>OpenAI · Anthropic PBC · Google LLC, exactly. Fakes: "OpenAl", "Open AI Inc".</a:t>
            </a:r>
            <a:endParaRPr lang="en-US" sz="1100" dirty="0"/>
          </a:p>
        </p:txBody>
      </p:sp>
      <p:sp>
        <p:nvSpPr>
          <p:cNvPr id="24" name="Text 22"/>
          <p:cNvSpPr/>
          <p:nvPr/>
        </p:nvSpPr>
        <p:spPr>
          <a:xfrm>
            <a:off x="6254496" y="4864608"/>
            <a:ext cx="274320" cy="274320"/>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3</a:t>
            </a:r>
            <a:endParaRPr lang="en-US" sz="1500" dirty="0"/>
          </a:p>
        </p:txBody>
      </p:sp>
      <p:sp>
        <p:nvSpPr>
          <p:cNvPr id="25" name="Text 23"/>
          <p:cNvSpPr/>
          <p:nvPr/>
        </p:nvSpPr>
        <p:spPr>
          <a:xfrm>
            <a:off x="6528816" y="4846320"/>
            <a:ext cx="2331720" cy="310896"/>
          </a:xfrm>
          <a:prstGeom prst="rect">
            <a:avLst/>
          </a:prstGeom>
          <a:noFill/>
          <a:ln/>
        </p:spPr>
        <p:txBody>
          <a:bodyPr wrap="square" lIns="0" tIns="0" rIns="0" bIns="0" rtlCol="0" anchor="ctr"/>
          <a:lstStyle/>
          <a:p>
            <a:pPr indent="0" marL="0">
              <a:buNone/>
            </a:pPr>
            <a:r>
              <a:rPr lang="en-US" sz="1300" b="1" dirty="0">
                <a:solidFill>
                  <a:srgbClr val="24211D"/>
                </a:solidFill>
                <a:latin typeface="Calibri" pitchFamily="34" charset="0"/>
                <a:ea typeface="Calibri" pitchFamily="34" charset="-122"/>
                <a:cs typeface="Calibri" pitchFamily="34" charset="-120"/>
              </a:rPr>
              <a:t>Check the install count</a:t>
            </a:r>
            <a:endParaRPr lang="en-US" sz="1300" dirty="0"/>
          </a:p>
        </p:txBody>
      </p:sp>
      <p:sp>
        <p:nvSpPr>
          <p:cNvPr id="26" name="Text 24"/>
          <p:cNvSpPr/>
          <p:nvPr/>
        </p:nvSpPr>
        <p:spPr>
          <a:xfrm>
            <a:off x="6528816" y="5148072"/>
            <a:ext cx="2331720" cy="731520"/>
          </a:xfrm>
          <a:prstGeom prst="rect">
            <a:avLst/>
          </a:prstGeom>
          <a:noFill/>
          <a:ln/>
        </p:spPr>
        <p:txBody>
          <a:bodyPr wrap="square" lIns="0" tIns="0" rIns="0" bIns="0" rtlCol="0" anchor="t"/>
          <a:lstStyle/>
          <a:p>
            <a:pPr indent="0" marL="0">
              <a:lnSpc>
                <a:spcPts val="1500"/>
              </a:lnSpc>
              <a:buNone/>
            </a:pPr>
            <a:r>
              <a:rPr lang="en-US" sz="1100" dirty="0">
                <a:solidFill>
                  <a:srgbClr val="5C5A52"/>
                </a:solidFill>
                <a:latin typeface="Calibri" pitchFamily="34" charset="0"/>
                <a:ea typeface="Calibri" pitchFamily="34" charset="-122"/>
                <a:cs typeface="Calibri" pitchFamily="34" charset="-120"/>
              </a:rPr>
              <a:t>The real ones have a billion and 50 million. Five thousand ratings = a fake.</a:t>
            </a:r>
            <a:endParaRPr lang="en-US" sz="1100" dirty="0"/>
          </a:p>
        </p:txBody>
      </p:sp>
      <p:sp>
        <p:nvSpPr>
          <p:cNvPr id="27" name="Text 25"/>
          <p:cNvSpPr/>
          <p:nvPr/>
        </p:nvSpPr>
        <p:spPr>
          <a:xfrm>
            <a:off x="8970264" y="4864608"/>
            <a:ext cx="274320" cy="274320"/>
          </a:xfrm>
          <a:prstGeom prst="rect">
            <a:avLst/>
          </a:prstGeom>
          <a:noFill/>
          <a:ln/>
        </p:spPr>
        <p:txBody>
          <a:bodyPr wrap="square" lIns="0" tIns="0" rIns="0" bIns="0" rtlCol="0" anchor="ctr"/>
          <a:lstStyle/>
          <a:p>
            <a:pPr indent="0" marL="0">
              <a:buNone/>
            </a:pPr>
            <a:r>
              <a:rPr lang="en-US" sz="1500" b="1" dirty="0">
                <a:solidFill>
                  <a:srgbClr val="B3261E"/>
                </a:solidFill>
                <a:latin typeface="Calibri" pitchFamily="34" charset="0"/>
                <a:ea typeface="Calibri" pitchFamily="34" charset="-122"/>
                <a:cs typeface="Calibri" pitchFamily="34" charset="-120"/>
              </a:rPr>
              <a:t>4</a:t>
            </a:r>
            <a:endParaRPr lang="en-US" sz="1500" dirty="0"/>
          </a:p>
        </p:txBody>
      </p:sp>
      <p:sp>
        <p:nvSpPr>
          <p:cNvPr id="28" name="Text 26"/>
          <p:cNvSpPr/>
          <p:nvPr/>
        </p:nvSpPr>
        <p:spPr>
          <a:xfrm>
            <a:off x="9244584" y="4846320"/>
            <a:ext cx="2331720" cy="310896"/>
          </a:xfrm>
          <a:prstGeom prst="rect">
            <a:avLst/>
          </a:prstGeom>
          <a:noFill/>
          <a:ln/>
        </p:spPr>
        <p:txBody>
          <a:bodyPr wrap="square" lIns="0" tIns="0" rIns="0" bIns="0" rtlCol="0" anchor="ctr"/>
          <a:lstStyle/>
          <a:p>
            <a:pPr indent="0" marL="0">
              <a:buNone/>
            </a:pPr>
            <a:r>
              <a:rPr lang="en-US" sz="1300" b="1" dirty="0">
                <a:solidFill>
                  <a:srgbClr val="24211D"/>
                </a:solidFill>
                <a:latin typeface="Calibri" pitchFamily="34" charset="0"/>
                <a:ea typeface="Calibri" pitchFamily="34" charset="-122"/>
                <a:cs typeface="Calibri" pitchFamily="34" charset="-120"/>
              </a:rPr>
              <a:t>Weekly subscriptions</a:t>
            </a:r>
            <a:endParaRPr lang="en-US" sz="1300" dirty="0"/>
          </a:p>
        </p:txBody>
      </p:sp>
      <p:sp>
        <p:nvSpPr>
          <p:cNvPr id="29" name="Text 27"/>
          <p:cNvSpPr/>
          <p:nvPr/>
        </p:nvSpPr>
        <p:spPr>
          <a:xfrm>
            <a:off x="9244584" y="5148072"/>
            <a:ext cx="2331720" cy="731520"/>
          </a:xfrm>
          <a:prstGeom prst="rect">
            <a:avLst/>
          </a:prstGeom>
          <a:noFill/>
          <a:ln/>
        </p:spPr>
        <p:txBody>
          <a:bodyPr wrap="square" lIns="0" tIns="0" rIns="0" bIns="0" rtlCol="0" anchor="t"/>
          <a:lstStyle/>
          <a:p>
            <a:pPr indent="0" marL="0">
              <a:lnSpc>
                <a:spcPts val="1500"/>
              </a:lnSpc>
              <a:buNone/>
            </a:pPr>
            <a:r>
              <a:rPr lang="en-US" sz="1100" dirty="0">
                <a:solidFill>
                  <a:srgbClr val="5C5A52"/>
                </a:solidFill>
                <a:latin typeface="Calibri" pitchFamily="34" charset="0"/>
                <a:ea typeface="Calibri" pitchFamily="34" charset="-122"/>
                <a:cs typeface="Calibri" pitchFamily="34" charset="-120"/>
              </a:rPr>
              <a:t>Almost always a con. Real ones bill monthly. $6 a week = $312 a year.</a:t>
            </a:r>
            <a:endParaRPr lang="en-US" sz="1100" dirty="0"/>
          </a:p>
        </p:txBody>
      </p:sp>
      <p:sp>
        <p:nvSpPr>
          <p:cNvPr id="30" name="Text 28"/>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31" name="Text 29"/>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411480"/>
            <a:ext cx="11155680" cy="777240"/>
          </a:xfrm>
          <a:prstGeom prst="rect">
            <a:avLst/>
          </a:prstGeom>
          <a:noFill/>
          <a:ln/>
        </p:spPr>
        <p:txBody>
          <a:bodyPr wrap="square" lIns="0" tIns="0" rIns="0" bIns="0" rtlCol="0" anchor="ctr"/>
          <a:lstStyle/>
          <a:p>
            <a:pPr indent="0" marL="0">
              <a:buNone/>
            </a:pPr>
            <a:r>
              <a:rPr lang="en-US" sz="3400" b="1" dirty="0">
                <a:solidFill>
                  <a:srgbClr val="24211D"/>
                </a:solidFill>
                <a:latin typeface="Cambria" pitchFamily="34" charset="0"/>
                <a:ea typeface="Cambria" pitchFamily="34" charset="-122"/>
                <a:cs typeface="Cambria" pitchFamily="34" charset="-120"/>
              </a:rPr>
              <a:t>Five settings worth checking right away</a:t>
            </a:r>
            <a:endParaRPr lang="en-US" sz="3400" dirty="0"/>
          </a:p>
        </p:txBody>
      </p:sp>
      <p:sp>
        <p:nvSpPr>
          <p:cNvPr id="3" name="Shape 1"/>
          <p:cNvSpPr/>
          <p:nvPr/>
        </p:nvSpPr>
        <p:spPr>
          <a:xfrm>
            <a:off x="502920" y="1783080"/>
            <a:ext cx="11155680" cy="841248"/>
          </a:xfrm>
          <a:prstGeom prst="roundRect">
            <a:avLst>
              <a:gd name="adj" fmla="val 13043"/>
            </a:avLst>
          </a:prstGeom>
          <a:solidFill>
            <a:srgbClr val="F4F2EC"/>
          </a:solidFill>
          <a:ln w="12700">
            <a:solidFill>
              <a:srgbClr val="DDD8CC"/>
            </a:solidFill>
            <a:prstDash val="solid"/>
          </a:ln>
        </p:spPr>
      </p:sp>
      <p:sp>
        <p:nvSpPr>
          <p:cNvPr id="4" name="Shape 2"/>
          <p:cNvSpPr/>
          <p:nvPr/>
        </p:nvSpPr>
        <p:spPr>
          <a:xfrm>
            <a:off x="777240" y="1993392"/>
            <a:ext cx="420624" cy="420624"/>
          </a:xfrm>
          <a:prstGeom prst="ellipse">
            <a:avLst/>
          </a:prstGeom>
          <a:solidFill>
            <a:srgbClr val="C15F3C"/>
          </a:solidFill>
          <a:ln w="12700">
            <a:solidFill>
              <a:srgbClr val="C15F3C"/>
            </a:solidFill>
            <a:prstDash val="solid"/>
          </a:ln>
        </p:spPr>
      </p:sp>
      <p:sp>
        <p:nvSpPr>
          <p:cNvPr id="5" name="Text 3"/>
          <p:cNvSpPr/>
          <p:nvPr/>
        </p:nvSpPr>
        <p:spPr>
          <a:xfrm>
            <a:off x="777240" y="19933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417320" y="1883664"/>
            <a:ext cx="9966960" cy="292608"/>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Turn off training on your conversations</a:t>
            </a:r>
            <a:endParaRPr lang="en-US" sz="1600" dirty="0"/>
          </a:p>
        </p:txBody>
      </p:sp>
      <p:sp>
        <p:nvSpPr>
          <p:cNvPr id="7" name="Text 5"/>
          <p:cNvSpPr/>
          <p:nvPr/>
        </p:nvSpPr>
        <p:spPr>
          <a:xfrm>
            <a:off x="1417320" y="2185416"/>
            <a:ext cx="9966960" cy="384048"/>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ChatGPT: Settings → Data controls → turn off "Improve the model for everyone".  Claude: Settings → Privacy → Help Improve Claude.  Gemini: Settings → Activity → turn off.</a:t>
            </a:r>
            <a:endParaRPr lang="en-US" sz="1200" dirty="0"/>
          </a:p>
        </p:txBody>
      </p:sp>
      <p:sp>
        <p:nvSpPr>
          <p:cNvPr id="8" name="Shape 6"/>
          <p:cNvSpPr/>
          <p:nvPr/>
        </p:nvSpPr>
        <p:spPr>
          <a:xfrm>
            <a:off x="502920" y="2697480"/>
            <a:ext cx="11155680" cy="841248"/>
          </a:xfrm>
          <a:prstGeom prst="roundRect">
            <a:avLst>
              <a:gd name="adj" fmla="val 13043"/>
            </a:avLst>
          </a:prstGeom>
          <a:solidFill>
            <a:srgbClr val="FFFFFF"/>
          </a:solidFill>
          <a:ln w="12700">
            <a:solidFill>
              <a:srgbClr val="DDD8CC"/>
            </a:solidFill>
            <a:prstDash val="solid"/>
          </a:ln>
        </p:spPr>
      </p:sp>
      <p:sp>
        <p:nvSpPr>
          <p:cNvPr id="9" name="Shape 7"/>
          <p:cNvSpPr/>
          <p:nvPr/>
        </p:nvSpPr>
        <p:spPr>
          <a:xfrm>
            <a:off x="777240" y="2907792"/>
            <a:ext cx="420624" cy="420624"/>
          </a:xfrm>
          <a:prstGeom prst="ellipse">
            <a:avLst/>
          </a:prstGeom>
          <a:solidFill>
            <a:srgbClr val="C15F3C"/>
          </a:solidFill>
          <a:ln w="12700">
            <a:solidFill>
              <a:srgbClr val="C15F3C"/>
            </a:solidFill>
            <a:prstDash val="solid"/>
          </a:ln>
        </p:spPr>
      </p:sp>
      <p:sp>
        <p:nvSpPr>
          <p:cNvPr id="10" name="Text 8"/>
          <p:cNvSpPr/>
          <p:nvPr/>
        </p:nvSpPr>
        <p:spPr>
          <a:xfrm>
            <a:off x="777240" y="29077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417320" y="2798064"/>
            <a:ext cx="9966960" cy="292608"/>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Get to grips with memory</a:t>
            </a:r>
            <a:endParaRPr lang="en-US" sz="1600" dirty="0"/>
          </a:p>
        </p:txBody>
      </p:sp>
      <p:sp>
        <p:nvSpPr>
          <p:cNvPr id="12" name="Text 10"/>
          <p:cNvSpPr/>
          <p:nvPr/>
        </p:nvSpPr>
        <p:spPr>
          <a:xfrm>
            <a:off x="1417320" y="3099816"/>
            <a:ext cx="9966960" cy="384048"/>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All three remember you between conversations. Look in every couple of months and delete what you do not need. In Claude, deleting a chat does NOT delete the memories from it.</a:t>
            </a:r>
            <a:endParaRPr lang="en-US" sz="1200" dirty="0"/>
          </a:p>
        </p:txBody>
      </p:sp>
      <p:sp>
        <p:nvSpPr>
          <p:cNvPr id="13" name="Shape 11"/>
          <p:cNvSpPr/>
          <p:nvPr/>
        </p:nvSpPr>
        <p:spPr>
          <a:xfrm>
            <a:off x="502920" y="3611880"/>
            <a:ext cx="11155680" cy="841248"/>
          </a:xfrm>
          <a:prstGeom prst="roundRect">
            <a:avLst>
              <a:gd name="adj" fmla="val 13043"/>
            </a:avLst>
          </a:prstGeom>
          <a:solidFill>
            <a:srgbClr val="F4F2EC"/>
          </a:solidFill>
          <a:ln w="12700">
            <a:solidFill>
              <a:srgbClr val="DDD8CC"/>
            </a:solidFill>
            <a:prstDash val="solid"/>
          </a:ln>
        </p:spPr>
      </p:sp>
      <p:sp>
        <p:nvSpPr>
          <p:cNvPr id="14" name="Shape 12"/>
          <p:cNvSpPr/>
          <p:nvPr/>
        </p:nvSpPr>
        <p:spPr>
          <a:xfrm>
            <a:off x="777240" y="3822192"/>
            <a:ext cx="420624" cy="420624"/>
          </a:xfrm>
          <a:prstGeom prst="ellipse">
            <a:avLst/>
          </a:prstGeom>
          <a:solidFill>
            <a:srgbClr val="C15F3C"/>
          </a:solidFill>
          <a:ln w="12700">
            <a:solidFill>
              <a:srgbClr val="C15F3C"/>
            </a:solidFill>
            <a:prstDash val="solid"/>
          </a:ln>
        </p:spPr>
      </p:sp>
      <p:sp>
        <p:nvSpPr>
          <p:cNvPr id="15" name="Text 13"/>
          <p:cNvSpPr/>
          <p:nvPr/>
        </p:nvSpPr>
        <p:spPr>
          <a:xfrm>
            <a:off x="777240" y="38221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6" name="Text 14"/>
          <p:cNvSpPr/>
          <p:nvPr/>
        </p:nvSpPr>
        <p:spPr>
          <a:xfrm>
            <a:off x="1417320" y="3712464"/>
            <a:ext cx="9966960" cy="292608"/>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Learn the temporary chat</a:t>
            </a:r>
            <a:endParaRPr lang="en-US" sz="1600" dirty="0"/>
          </a:p>
        </p:txBody>
      </p:sp>
      <p:sp>
        <p:nvSpPr>
          <p:cNvPr id="17" name="Text 15"/>
          <p:cNvSpPr/>
          <p:nvPr/>
        </p:nvSpPr>
        <p:spPr>
          <a:xfrm>
            <a:off x="1417320" y="4014216"/>
            <a:ext cx="9966960" cy="384048"/>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The conversation is not saved and is not used for training. ChatGPT: the "Temporary" button. Claude: the ghost icon. Gemini: "Temporary chat". Use it for anything personal.</a:t>
            </a:r>
            <a:endParaRPr lang="en-US" sz="1200" dirty="0"/>
          </a:p>
        </p:txBody>
      </p:sp>
      <p:sp>
        <p:nvSpPr>
          <p:cNvPr id="18" name="Shape 16"/>
          <p:cNvSpPr/>
          <p:nvPr/>
        </p:nvSpPr>
        <p:spPr>
          <a:xfrm>
            <a:off x="502920" y="4526280"/>
            <a:ext cx="11155680" cy="841248"/>
          </a:xfrm>
          <a:prstGeom prst="roundRect">
            <a:avLst>
              <a:gd name="adj" fmla="val 13043"/>
            </a:avLst>
          </a:prstGeom>
          <a:solidFill>
            <a:srgbClr val="FFFFFF"/>
          </a:solidFill>
          <a:ln w="12700">
            <a:solidFill>
              <a:srgbClr val="DDD8CC"/>
            </a:solidFill>
            <a:prstDash val="solid"/>
          </a:ln>
        </p:spPr>
      </p:sp>
      <p:sp>
        <p:nvSpPr>
          <p:cNvPr id="19" name="Shape 17"/>
          <p:cNvSpPr/>
          <p:nvPr/>
        </p:nvSpPr>
        <p:spPr>
          <a:xfrm>
            <a:off x="777240" y="4736592"/>
            <a:ext cx="420624" cy="420624"/>
          </a:xfrm>
          <a:prstGeom prst="ellipse">
            <a:avLst/>
          </a:prstGeom>
          <a:solidFill>
            <a:srgbClr val="C15F3C"/>
          </a:solidFill>
          <a:ln w="12700">
            <a:solidFill>
              <a:srgbClr val="C15F3C"/>
            </a:solidFill>
            <a:prstDash val="solid"/>
          </a:ln>
        </p:spPr>
      </p:sp>
      <p:sp>
        <p:nvSpPr>
          <p:cNvPr id="20" name="Text 18"/>
          <p:cNvSpPr/>
          <p:nvPr/>
        </p:nvSpPr>
        <p:spPr>
          <a:xfrm>
            <a:off x="777240" y="47365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1417320" y="4626864"/>
            <a:ext cx="9966960" cy="292608"/>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Turn on two-factor login</a:t>
            </a:r>
            <a:endParaRPr lang="en-US" sz="1600" dirty="0"/>
          </a:p>
        </p:txBody>
      </p:sp>
      <p:sp>
        <p:nvSpPr>
          <p:cNvPr id="22" name="Text 20"/>
          <p:cNvSpPr/>
          <p:nvPr/>
        </p:nvSpPr>
        <p:spPr>
          <a:xfrm>
            <a:off x="1417320" y="4928616"/>
            <a:ext cx="9966960" cy="384048"/>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ChatGPT: Settings → Security. Claude has no 2FA of its own — its security equals your email security, so switch it on there.</a:t>
            </a:r>
            <a:endParaRPr lang="en-US" sz="1200" dirty="0"/>
          </a:p>
        </p:txBody>
      </p:sp>
      <p:sp>
        <p:nvSpPr>
          <p:cNvPr id="23" name="Shape 21"/>
          <p:cNvSpPr/>
          <p:nvPr/>
        </p:nvSpPr>
        <p:spPr>
          <a:xfrm>
            <a:off x="502920" y="5440680"/>
            <a:ext cx="11155680" cy="841248"/>
          </a:xfrm>
          <a:prstGeom prst="roundRect">
            <a:avLst>
              <a:gd name="adj" fmla="val 13043"/>
            </a:avLst>
          </a:prstGeom>
          <a:solidFill>
            <a:srgbClr val="F4F2EC"/>
          </a:solidFill>
          <a:ln w="12700">
            <a:solidFill>
              <a:srgbClr val="DDD8CC"/>
            </a:solidFill>
            <a:prstDash val="solid"/>
          </a:ln>
        </p:spPr>
      </p:sp>
      <p:sp>
        <p:nvSpPr>
          <p:cNvPr id="24" name="Shape 22"/>
          <p:cNvSpPr/>
          <p:nvPr/>
        </p:nvSpPr>
        <p:spPr>
          <a:xfrm>
            <a:off x="777240" y="5650992"/>
            <a:ext cx="420624" cy="420624"/>
          </a:xfrm>
          <a:prstGeom prst="ellipse">
            <a:avLst/>
          </a:prstGeom>
          <a:solidFill>
            <a:srgbClr val="C15F3C"/>
          </a:solidFill>
          <a:ln w="12700">
            <a:solidFill>
              <a:srgbClr val="C15F3C"/>
            </a:solidFill>
            <a:prstDash val="solid"/>
          </a:ln>
        </p:spPr>
      </p:sp>
      <p:sp>
        <p:nvSpPr>
          <p:cNvPr id="25" name="Text 23"/>
          <p:cNvSpPr/>
          <p:nvPr/>
        </p:nvSpPr>
        <p:spPr>
          <a:xfrm>
            <a:off x="777240" y="5650992"/>
            <a:ext cx="420624"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6" name="Text 24"/>
          <p:cNvSpPr/>
          <p:nvPr/>
        </p:nvSpPr>
        <p:spPr>
          <a:xfrm>
            <a:off x="1417320" y="5541264"/>
            <a:ext cx="9966960" cy="292608"/>
          </a:xfrm>
          <a:prstGeom prst="rect">
            <a:avLst/>
          </a:prstGeom>
          <a:noFill/>
          <a:ln/>
        </p:spPr>
        <p:txBody>
          <a:bodyPr wrap="square" lIns="0" tIns="0" rIns="0" bIns="0" rtlCol="0" anchor="ctr"/>
          <a:lstStyle/>
          <a:p>
            <a:pPr indent="0" marL="0">
              <a:buNone/>
            </a:pPr>
            <a:r>
              <a:rPr lang="en-US" sz="1600" b="1" dirty="0">
                <a:solidFill>
                  <a:srgbClr val="24211D"/>
                </a:solidFill>
                <a:latin typeface="Calibri" pitchFamily="34" charset="0"/>
                <a:ea typeface="Calibri" pitchFamily="34" charset="-122"/>
                <a:cs typeface="Calibri" pitchFamily="34" charset="-120"/>
              </a:rPr>
              <a:t>Sort out the ads (ChatGPT)</a:t>
            </a:r>
            <a:endParaRPr lang="en-US" sz="1600" dirty="0"/>
          </a:p>
        </p:txBody>
      </p:sp>
      <p:sp>
        <p:nvSpPr>
          <p:cNvPr id="27" name="Text 25"/>
          <p:cNvSpPr/>
          <p:nvPr/>
        </p:nvSpPr>
        <p:spPr>
          <a:xfrm>
            <a:off x="1417320" y="5843016"/>
            <a:ext cx="9966960" cy="384048"/>
          </a:xfrm>
          <a:prstGeom prst="rect">
            <a:avLst/>
          </a:prstGeom>
          <a:noFill/>
          <a:ln/>
        </p:spPr>
        <p:txBody>
          <a:bodyPr wrap="square" lIns="0" tIns="0" rIns="0" bIns="0" rtlCol="0" anchor="t"/>
          <a:lstStyle/>
          <a:p>
            <a:pPr indent="0" marL="0">
              <a:lnSpc>
                <a:spcPts val="1600"/>
              </a:lnSpc>
              <a:buNone/>
            </a:pPr>
            <a:r>
              <a:rPr lang="en-US" sz="1200" dirty="0">
                <a:solidFill>
                  <a:srgbClr val="5C5A52"/>
                </a:solidFill>
                <a:latin typeface="Calibri" pitchFamily="34" charset="0"/>
                <a:ea typeface="Calibri" pitchFamily="34" charset="-122"/>
                <a:cs typeface="Calibri" pitchFamily="34" charset="-120"/>
              </a:rPr>
              <a:t>Since 9 February 2026 OpenAI has been testing ads in the US only — in the free version and the Go plan. Controls: Settings → Ads controls. Outside the US the setting simply is not there, and that is normal.</a:t>
            </a:r>
            <a:endParaRPr lang="en-US" sz="1200" dirty="0"/>
          </a:p>
        </p:txBody>
      </p:sp>
      <p:sp>
        <p:nvSpPr>
          <p:cNvPr id="28" name="Text 26"/>
          <p:cNvSpPr/>
          <p:nvPr/>
        </p:nvSpPr>
        <p:spPr>
          <a:xfrm>
            <a:off x="502920" y="6355080"/>
            <a:ext cx="5486400" cy="274320"/>
          </a:xfrm>
          <a:prstGeom prst="rect">
            <a:avLst/>
          </a:prstGeom>
          <a:noFill/>
          <a:ln/>
        </p:spPr>
        <p:txBody>
          <a:bodyPr wrap="square" lIns="0" tIns="0" rIns="0" bIns="0" rtlCol="0" anchor="ctr"/>
          <a:lstStyle/>
          <a:p>
            <a:pPr indent="0" marL="0">
              <a:buNone/>
            </a:pPr>
            <a:r>
              <a:rPr lang="en-US" sz="1000" dirty="0">
                <a:solidFill>
                  <a:srgbClr val="9A9488"/>
                </a:solidFill>
                <a:latin typeface="Calibri" pitchFamily="34" charset="0"/>
                <a:ea typeface="Calibri" pitchFamily="34" charset="-122"/>
                <a:cs typeface="Calibri" pitchFamily="34" charset="-120"/>
              </a:rPr>
              <a:t>AI without the fear</a:t>
            </a:r>
            <a:endParaRPr lang="en-US" sz="1000" dirty="0"/>
          </a:p>
        </p:txBody>
      </p:sp>
      <p:sp>
        <p:nvSpPr>
          <p:cNvPr id="29" name="Text 27"/>
          <p:cNvSpPr/>
          <p:nvPr/>
        </p:nvSpPr>
        <p:spPr>
          <a:xfrm>
            <a:off x="11155680" y="6355080"/>
            <a:ext cx="548640" cy="274320"/>
          </a:xfrm>
          <a:prstGeom prst="rect">
            <a:avLst/>
          </a:prstGeom>
          <a:noFill/>
          <a:ln/>
        </p:spPr>
        <p:txBody>
          <a:bodyPr wrap="square" lIns="0" tIns="0" rIns="0" bIns="0" rtlCol="0" anchor="ctr"/>
          <a:lstStyle/>
          <a:p>
            <a:pPr algn="r" indent="0" marL="0">
              <a:buNone/>
            </a:pPr>
            <a:r>
              <a:rPr lang="en-US" sz="1000" dirty="0">
                <a:solidFill>
                  <a:srgbClr val="9A9488"/>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without the fear — a beginner's course</dc:title>
  <dc:subject>PptxGenJS Presentation</dc:subject>
  <dc:creator>AI without the fear</dc:creator>
  <cp:lastModifiedBy>AI without the fear</cp:lastModifiedBy>
  <cp:revision>1</cp:revision>
  <dcterms:created xsi:type="dcterms:W3CDTF">2026-08-02T15:29:37Z</dcterms:created>
  <dcterms:modified xsi:type="dcterms:W3CDTF">2026-08-02T15:29:37Z</dcterms:modified>
</cp:coreProperties>
</file>