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con-512.png"/>
          <p:cNvPicPr>
            <a:picLocks noChangeAspect="1"/>
          </p:cNvPicPr>
          <p:nvPr/>
        </p:nvPicPr>
        <p:blipFill>
          <a:blip r:embed="rId2"/>
          <a:stretch>
            <a:fillRect/>
          </a:stretch>
        </p:blipFill>
        <p:spPr>
          <a:xfrm>
            <a:off x="685800" y="533400"/>
            <a:ext cx="419100" cy="419100"/>
          </a:xfrm>
          <a:prstGeom prst="rect">
            <a:avLst/>
          </a:prstGeom>
        </p:spPr>
      </p:pic>
      <p:sp>
        <p:nvSpPr>
          <p:cNvPr id="4" name="TextBox 3"/>
          <p:cNvSpPr txBox="1"/>
          <p:nvPr/>
        </p:nvSpPr>
        <p:spPr>
          <a:xfrm>
            <a:off x="1257300" y="628650"/>
            <a:ext cx="4762500" cy="247649"/>
          </a:xfrm>
          <a:prstGeom prst="rect">
            <a:avLst/>
          </a:prstGeom>
          <a:noFill/>
        </p:spPr>
        <p:txBody>
          <a:bodyPr wrap="square" anchor="t" lIns="0" rIns="0" tIns="0" bIns="0">
            <a:spAutoFit/>
          </a:bodyPr>
          <a:lstStyle/>
          <a:p>
            <a:pPr algn="l">
              <a:lnSpc>
                <a:spcPct val="100000"/>
              </a:lnSpc>
            </a:pPr>
            <a:r>
              <a:rPr sz="1200" b="0" spc="97">
                <a:solidFill>
                  <a:srgbClr val="FFFFFF"/>
                </a:solidFill>
                <a:latin typeface="Poppins"/>
              </a:rPr>
              <a:t>LAZAREV CLOUD</a:t>
            </a:r>
          </a:p>
        </p:txBody>
      </p:sp>
      <p:sp>
        <p:nvSpPr>
          <p:cNvPr id="5" name="TextBox 4"/>
          <p:cNvSpPr txBox="1"/>
          <p:nvPr/>
        </p:nvSpPr>
        <p:spPr>
          <a:xfrm>
            <a:off x="685800" y="3143250"/>
            <a:ext cx="8572500" cy="285750"/>
          </a:xfrm>
          <a:prstGeom prst="rect">
            <a:avLst/>
          </a:prstGeom>
          <a:noFill/>
        </p:spPr>
        <p:txBody>
          <a:bodyPr wrap="square" anchor="t" lIns="0" rIns="0" tIns="0" bIns="0">
            <a:spAutoFit/>
          </a:bodyPr>
          <a:lstStyle/>
          <a:p>
            <a:pPr algn="l">
              <a:lnSpc>
                <a:spcPct val="100000"/>
              </a:lnSpc>
            </a:pPr>
            <a:r>
              <a:rPr sz="1350" b="0" spc="22">
                <a:solidFill>
                  <a:srgbClr val="F81A2C"/>
                </a:solidFill>
                <a:latin typeface="Poppins"/>
              </a:rPr>
              <a:t>// शुरुआती लोगों के लिए कोर्स</a:t>
            </a:r>
          </a:p>
        </p:txBody>
      </p:sp>
      <p:sp>
        <p:nvSpPr>
          <p:cNvPr id="6" name="TextBox 5"/>
          <p:cNvSpPr txBox="1"/>
          <p:nvPr/>
        </p:nvSpPr>
        <p:spPr>
          <a:xfrm>
            <a:off x="685800" y="3657600"/>
            <a:ext cx="9810750" cy="1905000"/>
          </a:xfrm>
          <a:prstGeom prst="rect">
            <a:avLst/>
          </a:prstGeom>
          <a:noFill/>
        </p:spPr>
        <p:txBody>
          <a:bodyPr wrap="square" anchor="t" lIns="0" rIns="0" tIns="0" bIns="0">
            <a:spAutoFit/>
          </a:bodyPr>
          <a:lstStyle/>
          <a:p>
            <a:pPr algn="l">
              <a:lnSpc>
                <a:spcPct val="98000"/>
              </a:lnSpc>
            </a:pPr>
            <a:r>
              <a:rPr sz="7200" b="0">
                <a:solidFill>
                  <a:srgbClr val="FFFFFF"/>
                </a:solidFill>
                <a:latin typeface="Poppins"/>
              </a:rPr>
              <a:t>AI से डरिए मत</a:t>
            </a:r>
          </a:p>
        </p:txBody>
      </p:sp>
      <p:sp>
        <p:nvSpPr>
          <p:cNvPr id="7" name="TextBox 6"/>
          <p:cNvSpPr txBox="1"/>
          <p:nvPr/>
        </p:nvSpPr>
        <p:spPr>
          <a:xfrm>
            <a:off x="685800" y="5257800"/>
            <a:ext cx="8572500" cy="952500"/>
          </a:xfrm>
          <a:prstGeom prst="rect">
            <a:avLst/>
          </a:prstGeom>
          <a:noFill/>
        </p:spPr>
        <p:txBody>
          <a:bodyPr wrap="square" anchor="t" lIns="0" rIns="0" tIns="0" bIns="0">
            <a:spAutoFit/>
          </a:bodyPr>
          <a:lstStyle/>
          <a:p>
            <a:pPr algn="l">
              <a:lnSpc>
                <a:spcPct val="140000"/>
              </a:lnSpc>
            </a:pPr>
            <a:r>
              <a:rPr sz="1350" b="0">
                <a:solidFill>
                  <a:srgbClr val="B6B6BD"/>
                </a:solidFill>
                <a:latin typeface="Poppins"/>
              </a:rPr>
              <a:t>पाँच छोटे पाठ: ChatGPT और दूसरे AI सहायकों को कैसे इस्तेमाल करें — सुरक्षित तरीक़े से, अपने काम के लिए और बिना किसी उलझन के। यह माता-पिता, दोस्तों और उन सबके लिए लिखा गया है, जिन्होंने इसे अभी तक आज़माया नहीं है।</a:t>
            </a:r>
          </a:p>
        </p:txBody>
      </p:sp>
      <p:sp>
        <p:nvSpPr>
          <p:cNvPr id="8" name="TextBox 7"/>
          <p:cNvSpPr txBox="1"/>
          <p:nvPr/>
        </p:nvSpPr>
        <p:spPr>
          <a:xfrm>
            <a:off x="685800" y="6324600"/>
            <a:ext cx="6667500" cy="228600"/>
          </a:xfrm>
          <a:prstGeom prst="rect">
            <a:avLst/>
          </a:prstGeom>
          <a:noFill/>
        </p:spPr>
        <p:txBody>
          <a:bodyPr wrap="square" anchor="t" lIns="0" rIns="0" tIns="0" bIns="0">
            <a:spAutoFit/>
          </a:bodyPr>
          <a:lstStyle/>
          <a:p>
            <a:pPr algn="l">
              <a:lnSpc>
                <a:spcPct val="100000"/>
              </a:lnSpc>
            </a:pPr>
            <a:r>
              <a:rPr sz="1275" b="0" spc="22">
                <a:solidFill>
                  <a:srgbClr val="8A8A92"/>
                </a:solidFill>
                <a:latin typeface="Poppins"/>
              </a:rPr>
              <a:t>नया संस्करण: ai-safety.lazarev.cloud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शुरुआती लोगों के लिए कोर्स</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पाठ</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01</a:t>
            </a:r>
          </a:p>
        </p:txBody>
      </p:sp>
      <p:sp>
        <p:nvSpPr>
          <p:cNvPr id="6" name="TextBox 5"/>
          <p:cNvSpPr txBox="1"/>
          <p:nvPr/>
        </p:nvSpPr>
        <p:spPr>
          <a:xfrm>
            <a:off x="11049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AI चैट क्या है और यह क्या कर सकता है</a:t>
            </a:r>
          </a:p>
        </p:txBody>
      </p:sp>
      <p:sp>
        <p:nvSpPr>
          <p:cNvPr id="7" name="TextBox 6"/>
          <p:cNvSpPr txBox="1"/>
          <p:nvPr/>
        </p:nvSpPr>
        <p:spPr>
          <a:xfrm>
            <a:off x="11049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और उससे भी ज़रूरी: यह क्या नहीं कर सकता। कौन-सी सेवा चुनें।</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पहले क़दम और ज़रूरी सेटिंग्स</a:t>
            </a:r>
          </a:p>
        </p:txBody>
      </p:sp>
      <p:sp>
        <p:nvSpPr>
          <p:cNvPr id="10" name="TextBox 9"/>
          <p:cNvSpPr txBox="1"/>
          <p:nvPr/>
        </p:nvSpPr>
        <p:spPr>
          <a:xfrm>
            <a:off x="67818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खाता बनाना, ऐप, प्राइवेसी, मेमोरी, विज्ञापन, एजेंट मोड।</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03</a:t>
            </a:r>
          </a:p>
        </p:txBody>
      </p:sp>
      <p:sp>
        <p:nvSpPr>
          <p:cNvPr id="12" name="TextBox 11"/>
          <p:cNvSpPr txBox="1"/>
          <p:nvPr/>
        </p:nvSpPr>
        <p:spPr>
          <a:xfrm>
            <a:off x="11049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सही तरीक़े से कैसे पूछें</a:t>
            </a:r>
          </a:p>
        </p:txBody>
      </p:sp>
      <p:sp>
        <p:nvSpPr>
          <p:cNvPr id="13" name="TextBox 12"/>
          <p:cNvSpPr txBox="1"/>
          <p:nvPr/>
        </p:nvSpPr>
        <p:spPr>
          <a:xfrm>
            <a:off x="11049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पाँच हिस्सों वाला फ़ॉर्मूला और 12 तैयार सवाल।</a:t>
            </a:r>
          </a:p>
        </p:txBody>
      </p:sp>
      <p:sp>
        <p:nvSpPr>
          <p:cNvPr id="14" name="TextBox 13"/>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04</a:t>
            </a:r>
          </a:p>
        </p:txBody>
      </p:sp>
      <p:sp>
        <p:nvSpPr>
          <p:cNvPr id="15" name="TextBox 14"/>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यह पूरे भरोसे से ग़लत बताता है</a:t>
            </a:r>
          </a:p>
        </p:txBody>
      </p:sp>
      <p:sp>
        <p:nvSpPr>
          <p:cNvPr id="16" name="TextBox 15"/>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मनगढ़ंत जवाब, उन्हें कैसे जाँचें, और चैट में क्या कभी न लिखें।</a:t>
            </a:r>
          </a:p>
        </p:txBody>
      </p:sp>
      <p:sp>
        <p:nvSpPr>
          <p:cNvPr id="17" name="TextBox 16"/>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05</a:t>
            </a:r>
          </a:p>
        </p:txBody>
      </p:sp>
      <p:sp>
        <p:nvSpPr>
          <p:cNvPr id="18" name="TextBox 17"/>
          <p:cNvSpPr txBox="1"/>
          <p:nvPr/>
        </p:nvSpPr>
        <p:spPr>
          <a:xfrm>
            <a:off x="11049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AI और ठग</a:t>
            </a:r>
          </a:p>
        </p:txBody>
      </p:sp>
      <p:sp>
        <p:nvSpPr>
          <p:cNvPr id="19" name="TextBox 18"/>
          <p:cNvSpPr txBox="1"/>
          <p:nvPr/>
        </p:nvSpPr>
        <p:spPr>
          <a:xfrm>
            <a:off x="11049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आवाज़ की नक़ल, डीपफेक, नक़ली ऐप, परिवार का कोड वर्ड।</a:t>
            </a:r>
          </a:p>
        </p:txBody>
      </p:sp>
      <p:pic>
        <p:nvPicPr>
          <p:cNvPr id="20" name="Picture 19" descr="icon-512.png"/>
          <p:cNvPicPr>
            <a:picLocks noChangeAspect="1"/>
          </p:cNvPicPr>
          <p:nvPr/>
        </p:nvPicPr>
        <p:blipFill>
          <a:blip r:embed="rId2"/>
          <a:stretch>
            <a:fillRect/>
          </a:stretch>
        </p:blipFill>
        <p:spPr>
          <a:xfrm>
            <a:off x="685800" y="6267450"/>
            <a:ext cx="266700" cy="266700"/>
          </a:xfrm>
          <a:prstGeom prst="rect">
            <a:avLst/>
          </a:prstGeom>
        </p:spPr>
      </p:pic>
      <p:sp>
        <p:nvSpPr>
          <p:cNvPr id="21" name="TextBox 20"/>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22" name="TextBox 21"/>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Poppins"/>
              </a:rPr>
              <a:t>03</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Poppins"/>
              </a:rPr>
              <a:t>पाठ 1</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AI चैट क्या है और यह क्या कर सकता है</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Poppins"/>
              </a:rPr>
              <a:t>यहाँ सबसे ज़रूरी बात यह समझना है कि यह चीज़ असल में क्या है — और क्या बिल्कुल नहीं है। नए लोगों की आधी परेशानियाँ ठीक इसी से शुरू होती हैं।</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AI चैट क्या है और यह क्या कर सकता है</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यह किन कामों में अच्छा है</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01</a:t>
            </a:r>
          </a:p>
        </p:txBody>
      </p:sp>
      <p:sp>
        <p:nvSpPr>
          <p:cNvPr id="6" name="TextBox 5"/>
          <p:cNvSpPr txBox="1"/>
          <p:nvPr/>
        </p:nvSpPr>
        <p:spPr>
          <a:xfrm>
            <a:off x="11049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कोई मुश्किल बात आसान शब्दों में समझाना</a:t>
            </a:r>
          </a:p>
        </p:txBody>
      </p:sp>
      <p:sp>
        <p:nvSpPr>
          <p:cNvPr id="7" name="TextBox 6"/>
          <p:cNvSpPr txBox="1"/>
          <p:nvPr/>
        </p:nvSpPr>
        <p:spPr>
          <a:xfrm>
            <a:off x="11049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"इस बिजली के बिल में असल में क्या लिखा है?", "मुझे गाड़ी का बीमा ऐसे समझाइए, जैसे मैं पाँच साल का बच्चा हूँ"</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कुछ लिखकर देना</a:t>
            </a:r>
          </a:p>
        </p:txBody>
      </p:sp>
      <p:sp>
        <p:nvSpPr>
          <p:cNvPr id="10" name="TextBox 9"/>
          <p:cNvSpPr txBox="1"/>
          <p:nvPr/>
        </p:nvSpPr>
        <p:spPr>
          <a:xfrm>
            <a:off x="67818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दुकान से शिकायत, सोसाइटी के दफ़्तर को चिट्ठी, जन्मदिन की बधाई, अपने डॉक्टर के लिए छोटा-सा संदेश</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03</a:t>
            </a:r>
          </a:p>
        </p:txBody>
      </p:sp>
      <p:sp>
        <p:nvSpPr>
          <p:cNvPr id="12" name="TextBox 11"/>
          <p:cNvSpPr txBox="1"/>
          <p:nvPr/>
        </p:nvSpPr>
        <p:spPr>
          <a:xfrm>
            <a:off x="11049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लंबी चीज़ को छोटा करना</a:t>
            </a:r>
          </a:p>
        </p:txBody>
      </p:sp>
      <p:sp>
        <p:nvSpPr>
          <p:cNvPr id="13" name="TextBox 12"/>
          <p:cNvSpPr txBox="1"/>
          <p:nvPr/>
        </p:nvSpPr>
        <p:spPr>
          <a:xfrm>
            <a:off x="11049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20 पन्नों का अनुबंध (एग्रीमेंट) — आधे पन्ने में, सिर्फ़ ज़रूरी बातें</a:t>
            </a:r>
          </a:p>
        </p:txBody>
      </p:sp>
      <p:sp>
        <p:nvSpPr>
          <p:cNvPr id="14" name="TextBox 13"/>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04</a:t>
            </a:r>
          </a:p>
        </p:txBody>
      </p:sp>
      <p:sp>
        <p:nvSpPr>
          <p:cNvPr id="15" name="TextBox 14"/>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अनुवाद करना</a:t>
            </a:r>
          </a:p>
        </p:txBody>
      </p:sp>
      <p:sp>
        <p:nvSpPr>
          <p:cNvPr id="16" name="TextBox 15"/>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अंग्रेज़ी या किसी दूसरी भाषा में आई चिट्ठी, मिक्सी या गीज़र के साथ आई निर्देशों की किताब, विदेश में होटल का मेन्यू</a:t>
            </a:r>
          </a:p>
        </p:txBody>
      </p:sp>
      <p:sp>
        <p:nvSpPr>
          <p:cNvPr id="17" name="TextBox 16"/>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05</a:t>
            </a:r>
          </a:p>
        </p:txBody>
      </p:sp>
      <p:sp>
        <p:nvSpPr>
          <p:cNvPr id="18" name="TextBox 17"/>
          <p:cNvSpPr txBox="1"/>
          <p:nvPr/>
        </p:nvSpPr>
        <p:spPr>
          <a:xfrm>
            <a:off x="11049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किसी फ़ोटो को समझना</a:t>
            </a:r>
          </a:p>
        </p:txBody>
      </p:sp>
      <p:sp>
        <p:nvSpPr>
          <p:cNvPr id="19" name="TextBox 18"/>
          <p:cNvSpPr txBox="1"/>
          <p:nvPr/>
        </p:nvSpPr>
        <p:spPr>
          <a:xfrm>
            <a:off x="11049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दवा के साथ आए पर्चे या वॉशिंग मशीन के बटनों की फ़ोटो खींचिए, फिर उसके बारे में पूछिए</a:t>
            </a:r>
          </a:p>
        </p:txBody>
      </p:sp>
      <p:sp>
        <p:nvSpPr>
          <p:cNvPr id="20" name="TextBox 19"/>
          <p:cNvSpPr txBox="1"/>
          <p:nvPr/>
        </p:nvSpPr>
        <p:spPr>
          <a:xfrm>
            <a:off x="63627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06</a:t>
            </a:r>
          </a:p>
        </p:txBody>
      </p:sp>
      <p:sp>
        <p:nvSpPr>
          <p:cNvPr id="21" name="TextBox 20"/>
          <p:cNvSpPr txBox="1"/>
          <p:nvPr/>
        </p:nvSpPr>
        <p:spPr>
          <a:xfrm>
            <a:off x="67818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चुनने और तुलना करने में मदद</a:t>
            </a:r>
          </a:p>
        </p:txBody>
      </p:sp>
      <p:sp>
        <p:nvSpPr>
          <p:cNvPr id="22" name="TextBox 21"/>
          <p:cNvSpPr txBox="1"/>
          <p:nvPr/>
        </p:nvSpPr>
        <p:spPr>
          <a:xfrm>
            <a:off x="67818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फ़्रिज के तीन विकल्प, एक तालिका में, ख़ूबियों और कमियों के साथ</a:t>
            </a:r>
          </a:p>
        </p:txBody>
      </p:sp>
      <p:pic>
        <p:nvPicPr>
          <p:cNvPr id="23" name="Picture 22" descr="icon-512.png"/>
          <p:cNvPicPr>
            <a:picLocks noChangeAspect="1"/>
          </p:cNvPicPr>
          <p:nvPr/>
        </p:nvPicPr>
        <p:blipFill>
          <a:blip r:embed="rId2"/>
          <a:stretch>
            <a:fillRect/>
          </a:stretch>
        </p:blipFill>
        <p:spPr>
          <a:xfrm>
            <a:off x="685800" y="6267450"/>
            <a:ext cx="266700" cy="266700"/>
          </a:xfrm>
          <a:prstGeom prst="rect">
            <a:avLst/>
          </a:prstGeom>
        </p:spPr>
      </p:pic>
      <p:sp>
        <p:nvSpPr>
          <p:cNvPr id="24" name="TextBox 23"/>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25" name="TextBox 24"/>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AI चैट क्या है और यह क्या कर सकता है</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इन कामों के लिए ठीक नहीं</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7" name="TextBox 6"/>
          <p:cNvSpPr txBox="1"/>
          <p:nvPr/>
        </p:nvSpPr>
        <p:spPr>
          <a:xfrm>
            <a:off x="1009650" y="2381250"/>
            <a:ext cx="10287000" cy="323850"/>
          </a:xfrm>
          <a:prstGeom prst="rect">
            <a:avLst/>
          </a:prstGeom>
          <a:noFill/>
        </p:spPr>
        <p:txBody>
          <a:bodyPr wrap="square" anchor="t" lIns="0" rIns="0" tIns="0" bIns="0">
            <a:spAutoFit/>
          </a:bodyPr>
          <a:lstStyle/>
          <a:p>
            <a:pPr algn="l">
              <a:lnSpc>
                <a:spcPct val="140000"/>
              </a:lnSpc>
            </a:pPr>
            <a:r>
              <a:rPr sz="1500" b="0">
                <a:solidFill>
                  <a:srgbClr val="000000"/>
                </a:solidFill>
                <a:latin typeface="Poppins"/>
              </a:rPr>
              <a:t>सटीक संख्याएँ, तारीख़ें, दाम, क़ानून, आँकड़े — सबसे ज़्यादा ग़लतियाँ यहीं होती हैं। हमेशा ख़ुद जाँचिए।</a:t>
            </a:r>
          </a:p>
        </p:txBody>
      </p:sp>
      <p:sp>
        <p:nvSpPr>
          <p:cNvPr id="8" name="TextBox 7"/>
          <p:cNvSpPr txBox="1"/>
          <p:nvPr/>
        </p:nvSpPr>
        <p:spPr>
          <a:xfrm>
            <a:off x="685800" y="283845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9" name="TextBox 8"/>
          <p:cNvSpPr txBox="1"/>
          <p:nvPr/>
        </p:nvSpPr>
        <p:spPr>
          <a:xfrm>
            <a:off x="1009650" y="2819400"/>
            <a:ext cx="10287000" cy="403860"/>
          </a:xfrm>
          <a:prstGeom prst="rect">
            <a:avLst/>
          </a:prstGeom>
          <a:noFill/>
        </p:spPr>
        <p:txBody>
          <a:bodyPr wrap="square" anchor="t" lIns="0" rIns="0" tIns="0" bIns="0">
            <a:spAutoFit/>
          </a:bodyPr>
          <a:lstStyle/>
          <a:p>
            <a:pPr algn="l">
              <a:lnSpc>
                <a:spcPct val="140000"/>
              </a:lnSpc>
            </a:pPr>
            <a:r>
              <a:rPr sz="975" b="0">
                <a:solidFill>
                  <a:srgbClr val="000000"/>
                </a:solidFill>
                <a:latin typeface="Poppins"/>
              </a:rPr>
              <a:t>बीमारी का पता लगाना (डायग्नोसिस) और दवा की ख़ुराक। अमेरिकन मेडिकल एसोसिएशन (अमेरिका के डॉक्टरों का संगठन) ने साफ़ शब्दों में कहा है: AI चैटबॉट आपके डॉक्टर का विकल्प नहीं है और इमरजेंसी के लिए नहीं है। जाँच की रिपोर्ट में लिखे किसी शब्द का मतलब क्या है , यह पूछना — ठीक है। मुझे कौन-सी दवा लेनी चाहिए , यह पूछना — नहीं।</a:t>
            </a:r>
          </a:p>
        </p:txBody>
      </p:sp>
      <p:sp>
        <p:nvSpPr>
          <p:cNvPr id="10" name="TextBox 9"/>
          <p:cNvSpPr txBox="1"/>
          <p:nvPr/>
        </p:nvSpPr>
        <p:spPr>
          <a:xfrm>
            <a:off x="685800" y="335660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1" name="TextBox 10"/>
          <p:cNvSpPr txBox="1"/>
          <p:nvPr/>
        </p:nvSpPr>
        <p:spPr>
          <a:xfrm>
            <a:off x="1009650" y="3337560"/>
            <a:ext cx="10287000" cy="563879"/>
          </a:xfrm>
          <a:prstGeom prst="rect">
            <a:avLst/>
          </a:prstGeom>
          <a:noFill/>
        </p:spPr>
        <p:txBody>
          <a:bodyPr wrap="square" anchor="t" lIns="0" rIns="0" tIns="0" bIns="0">
            <a:spAutoFit/>
          </a:bodyPr>
          <a:lstStyle/>
          <a:p>
            <a:pPr algn="l">
              <a:lnSpc>
                <a:spcPct val="140000"/>
              </a:lnSpc>
            </a:pPr>
            <a:r>
              <a:rPr sz="1425" b="0">
                <a:solidFill>
                  <a:srgbClr val="000000"/>
                </a:solidFill>
                <a:latin typeface="Poppins"/>
              </a:rPr>
              <a:t>क़ानूनी और पैसों से जुड़े फ़ैसले। किसी अनुबंध को समझना — हाँ। वकील से पूछे बिना AI की सलाह पर अमल करना — नहीं।</a:t>
            </a:r>
          </a:p>
        </p:txBody>
      </p:sp>
      <p:sp>
        <p:nvSpPr>
          <p:cNvPr id="12" name="TextBox 11"/>
          <p:cNvSpPr txBox="1"/>
          <p:nvPr/>
        </p:nvSpPr>
        <p:spPr>
          <a:xfrm>
            <a:off x="685800" y="403478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3" name="TextBox 12"/>
          <p:cNvSpPr txBox="1"/>
          <p:nvPr/>
        </p:nvSpPr>
        <p:spPr>
          <a:xfrm>
            <a:off x="1009650" y="4015740"/>
            <a:ext cx="10287000" cy="323850"/>
          </a:xfrm>
          <a:prstGeom prst="rect">
            <a:avLst/>
          </a:prstGeom>
          <a:noFill/>
        </p:spPr>
        <p:txBody>
          <a:bodyPr wrap="square" anchor="t" lIns="0" rIns="0" tIns="0" bIns="0">
            <a:spAutoFit/>
          </a:bodyPr>
          <a:lstStyle/>
          <a:p>
            <a:pPr algn="l">
              <a:lnSpc>
                <a:spcPct val="140000"/>
              </a:lnSpc>
            </a:pPr>
            <a:r>
              <a:rPr sz="1500" b="0">
                <a:solidFill>
                  <a:srgbClr val="000000"/>
                </a:solidFill>
                <a:latin typeface="Poppins"/>
              </a:rPr>
              <a:t>ताज़ा ख़बरें — जब तक इंटरनेट पर खोजने की सुविधा, यानी वेब सर्च, चालू न हो (इस पर और बात पाठ 4 में)।</a:t>
            </a:r>
          </a:p>
        </p:txBody>
      </p:sp>
      <p:sp>
        <p:nvSpPr>
          <p:cNvPr id="14" name="TextBox 13"/>
          <p:cNvSpPr txBox="1"/>
          <p:nvPr/>
        </p:nvSpPr>
        <p:spPr>
          <a:xfrm>
            <a:off x="685800" y="447294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5" name="TextBox 14"/>
          <p:cNvSpPr txBox="1"/>
          <p:nvPr/>
        </p:nvSpPr>
        <p:spPr>
          <a:xfrm>
            <a:off x="1009650" y="445388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असली लोगों से मेल-जोल की जगह लेना। इस पर पाठ 4 के आख़िर में खुलकर और ईमानदारी से बात की गई है।</a:t>
            </a:r>
          </a:p>
        </p:txBody>
      </p:sp>
      <p:pic>
        <p:nvPicPr>
          <p:cNvPr id="16" name="Picture 15" descr="icon-512.png"/>
          <p:cNvPicPr>
            <a:picLocks noChangeAspect="1"/>
          </p:cNvPicPr>
          <p:nvPr/>
        </p:nvPicPr>
        <p:blipFill>
          <a:blip r:embed="rId2"/>
          <a:stretch>
            <a:fillRect/>
          </a:stretch>
        </p:blipFill>
        <p:spPr>
          <a:xfrm>
            <a:off x="685800" y="6267450"/>
            <a:ext cx="266700" cy="266700"/>
          </a:xfrm>
          <a:prstGeom prst="rect">
            <a:avLst/>
          </a:prstGeom>
        </p:spPr>
      </p:pic>
      <p:sp>
        <p:nvSpPr>
          <p:cNvPr id="17" name="TextBox 16"/>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18" name="TextBox 17"/>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Poppins"/>
              </a:rPr>
              <a:t>06</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Poppins"/>
              </a:rPr>
              <a:t>पाठ 2</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पहले क़दम और ज़रूरी सेटिंग्स</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Poppins"/>
              </a:rPr>
              <a:t>खाता बनाने (साइन अप) में तीन मिनट लगते हैं। सेटिंग्स ठीक करने में पाँच मिनट और। ये पाँच मिनट ज़रूर लगाइए: इन्हीं से तय होता है कि बाद में आपकी बातचीत का क्या होगा।</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पहले क़दम और ज़रूरी सेटिंग्स</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600" b="0">
                <a:solidFill>
                  <a:srgbClr val="000000"/>
                </a:solidFill>
                <a:latin typeface="Poppins"/>
              </a:rPr>
              <a:t>क़दम 3. पाँच सेटिंग्स जिन्हें तुरंत देख लेना चाहिए</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01</a:t>
            </a:r>
          </a:p>
        </p:txBody>
      </p:sp>
      <p:sp>
        <p:nvSpPr>
          <p:cNvPr id="6" name="TextBox 5"/>
          <p:cNvSpPr txBox="1"/>
          <p:nvPr/>
        </p:nvSpPr>
        <p:spPr>
          <a:xfrm>
            <a:off x="11049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ChatGPT</a:t>
            </a:r>
          </a:p>
        </p:txBody>
      </p:sp>
      <p:sp>
        <p:nvSpPr>
          <p:cNvPr id="7" name="TextBox 6"/>
          <p:cNvSpPr txBox="1"/>
          <p:nvPr/>
        </p:nvSpPr>
        <p:spPr>
          <a:xfrm>
            <a:off x="1104900" y="2687574"/>
            <a:ext cx="4724400" cy="817626"/>
          </a:xfrm>
          <a:prstGeom prst="rect">
            <a:avLst/>
          </a:prstGeom>
          <a:noFill/>
        </p:spPr>
        <p:txBody>
          <a:bodyPr wrap="square" anchor="t" lIns="0" rIns="0" tIns="0" bIns="0">
            <a:spAutoFit/>
          </a:bodyPr>
          <a:lstStyle/>
          <a:p>
            <a:pPr algn="l">
              <a:lnSpc>
                <a:spcPct val="145000"/>
              </a:lnSpc>
            </a:pPr>
            <a:r>
              <a:rPr sz="1125" b="0">
                <a:solidFill>
                  <a:srgbClr val="5B5B63"/>
                </a:solidFill>
                <a:latin typeface="Poppins"/>
              </a:rPr>
              <a:t>प्रोफ़ाइल आइकन (आपके नाम या फ़ोटो वाला गोल निशान) → Settings → Data controls → Improve the model for everyone को बंद करें। फ़ोन पर: किनारे वाला मेन्यू → प्रोफ़ाइल आइकन → Data Controls।</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Claude</a:t>
            </a:r>
          </a:p>
        </p:txBody>
      </p:sp>
      <p:sp>
        <p:nvSpPr>
          <p:cNvPr id="10" name="TextBox 9"/>
          <p:cNvSpPr txBox="1"/>
          <p:nvPr/>
        </p:nvSpPr>
        <p:spPr>
          <a:xfrm>
            <a:off x="6781800" y="2687574"/>
            <a:ext cx="4724400" cy="8176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Settings → Privacy → Help Improve our AI models → बंद करें। सीधा लिंक: claude.ai/settings/data-privacy-controls</a:t>
            </a:r>
          </a:p>
        </p:txBody>
      </p:sp>
      <p:sp>
        <p:nvSpPr>
          <p:cNvPr id="11" name="TextBox 10"/>
          <p:cNvSpPr txBox="1"/>
          <p:nvPr/>
        </p:nvSpPr>
        <p:spPr>
          <a:xfrm>
            <a:off x="685800" y="38100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03</a:t>
            </a:r>
          </a:p>
        </p:txBody>
      </p:sp>
      <p:sp>
        <p:nvSpPr>
          <p:cNvPr id="12" name="TextBox 11"/>
          <p:cNvSpPr txBox="1"/>
          <p:nvPr/>
        </p:nvSpPr>
        <p:spPr>
          <a:xfrm>
            <a:off x="1104900" y="37528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Gemini</a:t>
            </a:r>
          </a:p>
        </p:txBody>
      </p:sp>
      <p:sp>
        <p:nvSpPr>
          <p:cNvPr id="13" name="TextBox 12"/>
          <p:cNvSpPr txBox="1"/>
          <p:nvPr/>
        </p:nvSpPr>
        <p:spPr>
          <a:xfrm>
            <a:off x="1104900" y="4059174"/>
            <a:ext cx="4724400" cy="817626"/>
          </a:xfrm>
          <a:prstGeom prst="rect">
            <a:avLst/>
          </a:prstGeom>
          <a:noFill/>
        </p:spPr>
        <p:txBody>
          <a:bodyPr wrap="square" anchor="t" lIns="0" rIns="0" tIns="0" bIns="0">
            <a:spAutoFit/>
          </a:bodyPr>
          <a:lstStyle/>
          <a:p>
            <a:pPr algn="l">
              <a:lnSpc>
                <a:spcPct val="145000"/>
              </a:lnSpc>
            </a:pPr>
            <a:r>
              <a:rPr sz="1125" b="0">
                <a:solidFill>
                  <a:srgbClr val="5B5B63"/>
                </a:solidFill>
                <a:latin typeface="Poppins"/>
              </a:rPr>
              <a:t>कंप्यूटर पर: Settings &amp; help → Activity → "On" पर क्लिक करें → Turn off । फ़ोन पर: मेन्यू → प्रोफ़ाइल फ़ोटो → Gemini Apps Activity । और स्विच का अपना नाम Keep Activity है — अलग-अलग नामों से उलझिए मत।</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पहले क़दम और ज़रूरी सेटिंग्स</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इंस्टॉल करने से पहले चार जाँच</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7" name="TextBox 6"/>
          <p:cNvSpPr txBox="1"/>
          <p:nvPr/>
        </p:nvSpPr>
        <p:spPr>
          <a:xfrm>
            <a:off x="1009650" y="2381250"/>
            <a:ext cx="10287000" cy="737234"/>
          </a:xfrm>
          <a:prstGeom prst="rect">
            <a:avLst/>
          </a:prstGeom>
          <a:noFill/>
        </p:spPr>
        <p:txBody>
          <a:bodyPr wrap="square" anchor="t" lIns="0" rIns="0" tIns="0" bIns="0">
            <a:spAutoFit/>
          </a:bodyPr>
          <a:lstStyle/>
          <a:p>
            <a:pPr algn="l">
              <a:lnSpc>
                <a:spcPct val="140000"/>
              </a:lnSpc>
            </a:pPr>
            <a:r>
              <a:rPr sz="1275" b="0">
                <a:solidFill>
                  <a:srgbClr val="000000"/>
                </a:solidFill>
                <a:latin typeface="Poppins"/>
              </a:rPr>
              <a:t>किसी लिंक से कभी इंस्टॉल न करें। न ईमेल के लिंक से, न किसी मैसेज के लिंक से, न वीडियो के नीचे लिखे विवरण के लिंक से। ऐप स्टोर ख़ुद खोलिए और वहाँ नाम लिखकर ढूँढिए। Android फ़ोन पर ऐसी कोई फ़ाइल कभी इंस्टॉल न करें जिसके नाम के आख़िर में .apk हो और जो किसी ने आपको भेजी हो या कोई वेबसाइट दे रही हो।</a:t>
            </a:r>
          </a:p>
        </p:txBody>
      </p:sp>
      <p:sp>
        <p:nvSpPr>
          <p:cNvPr id="8" name="TextBox 7"/>
          <p:cNvSpPr txBox="1"/>
          <p:nvPr/>
        </p:nvSpPr>
        <p:spPr>
          <a:xfrm>
            <a:off x="685800" y="325183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9" name="TextBox 8"/>
          <p:cNvSpPr txBox="1"/>
          <p:nvPr/>
        </p:nvSpPr>
        <p:spPr>
          <a:xfrm>
            <a:off x="1009650" y="3232785"/>
            <a:ext cx="10287000" cy="737234"/>
          </a:xfrm>
          <a:prstGeom prst="rect">
            <a:avLst/>
          </a:prstGeom>
          <a:noFill/>
        </p:spPr>
        <p:txBody>
          <a:bodyPr wrap="square" anchor="t" lIns="0" rIns="0" tIns="0" bIns="0">
            <a:spAutoFit/>
          </a:bodyPr>
          <a:lstStyle/>
          <a:p>
            <a:pPr algn="l">
              <a:lnSpc>
                <a:spcPct val="140000"/>
              </a:lnSpc>
            </a:pPr>
            <a:r>
              <a:rPr sz="1275" b="0">
                <a:solidFill>
                  <a:srgbClr val="000000"/>
                </a:solidFill>
                <a:latin typeface="Poppins"/>
              </a:rPr>
              <a:t>डेवलपर (ऐप बनाने वाली कंपनी) का नाम देखिए — यही सबसे अच्छी जाँच है। नाम ठीक यही होना चाहिए: ChatGPT → OpenAI या OpenAI OpCo, LLC , Claude → Anthropic PBC , Gemini → Google LLC (Apple के App Store में यह सिर्फ़ Google दिखता है)। नक़ली ऐप में नाम ऐसे लिखे होते हैं: "OpenAl" (बड़े I की जगह अंग्रेज़ी का छोटा l), "Open AI Inc", "ChatGPT Team"।</a:t>
            </a:r>
          </a:p>
        </p:txBody>
      </p:sp>
      <p:sp>
        <p:nvSpPr>
          <p:cNvPr id="10" name="TextBox 9"/>
          <p:cNvSpPr txBox="1"/>
          <p:nvPr/>
        </p:nvSpPr>
        <p:spPr>
          <a:xfrm>
            <a:off x="685800" y="410337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1" name="TextBox 10"/>
          <p:cNvSpPr txBox="1"/>
          <p:nvPr/>
        </p:nvSpPr>
        <p:spPr>
          <a:xfrm>
            <a:off x="1009650" y="4084319"/>
            <a:ext cx="10287000" cy="737234"/>
          </a:xfrm>
          <a:prstGeom prst="rect">
            <a:avLst/>
          </a:prstGeom>
          <a:noFill/>
        </p:spPr>
        <p:txBody>
          <a:bodyPr wrap="square" anchor="t" lIns="0" rIns="0" tIns="0" bIns="0">
            <a:spAutoFit/>
          </a:bodyPr>
          <a:lstStyle/>
          <a:p>
            <a:pPr algn="l">
              <a:lnSpc>
                <a:spcPct val="140000"/>
              </a:lnSpc>
            </a:pPr>
            <a:r>
              <a:rPr sz="1275" b="0">
                <a:solidFill>
                  <a:srgbClr val="000000"/>
                </a:solidFill>
                <a:latin typeface="Poppins"/>
              </a:rPr>
              <a:t>देखिए कि ऐप कितनी बार इंस्टॉल हुआ है (Google Play यह दिखाता है; Apple का App Store सिर्फ़ रेटिंग दिखाता है)। असली ऐप: ChatGPT और Gemini एक अरब से ज़्यादा बार इंस्टॉल हुए हैं, Claude 50 मिलियन से ज़्यादा बार। जिस "ChatGPT" के कुछ हज़ार ही इंस्टॉल हों, वह ChatGPT नहीं है।</a:t>
            </a:r>
          </a:p>
        </p:txBody>
      </p:sp>
      <p:sp>
        <p:nvSpPr>
          <p:cNvPr id="12" name="TextBox 11"/>
          <p:cNvSpPr txBox="1"/>
          <p:nvPr/>
        </p:nvSpPr>
        <p:spPr>
          <a:xfrm>
            <a:off x="685800" y="495490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3" name="TextBox 12"/>
          <p:cNvSpPr txBox="1"/>
          <p:nvPr/>
        </p:nvSpPr>
        <p:spPr>
          <a:xfrm>
            <a:off x="1009650" y="4935855"/>
            <a:ext cx="10287000" cy="617219"/>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हर हफ़्ते पैसे कटने वाली सदस्यता (सब्सक्रिप्शन) लगभग हमेशा ठगी होती है। असली सेवाएँ महीने या साल के हिसाब से पैसे लेती हैं। हफ़्ते के $6 का मतलब है साल के $312 — उस चीज़ के लिए जो मुफ़्त मिलती है।</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पहले क़दम और ज़रूरी सेटिंग्स</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वे बारीक बातें जिनके बारे में आम तौर पर कोई नहीं लिखता</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7" name="TextBox 6"/>
          <p:cNvSpPr txBox="1"/>
          <p:nvPr/>
        </p:nvSpPr>
        <p:spPr>
          <a:xfrm>
            <a:off x="1009650" y="2381250"/>
            <a:ext cx="10287000" cy="1017270"/>
          </a:xfrm>
          <a:prstGeom prst="rect">
            <a:avLst/>
          </a:prstGeom>
          <a:noFill/>
        </p:spPr>
        <p:txBody>
          <a:bodyPr wrap="square" anchor="t" lIns="0" rIns="0" tIns="0" bIns="0">
            <a:spAutoFit/>
          </a:bodyPr>
          <a:lstStyle/>
          <a:p>
            <a:pPr algn="l">
              <a:lnSpc>
                <a:spcPct val="140000"/>
              </a:lnSpc>
            </a:pPr>
            <a:r>
              <a:rPr sz="1350" b="0">
                <a:solidFill>
                  <a:srgbClr val="000000"/>
                </a:solidFill>
                <a:latin typeface="Poppins"/>
              </a:rPr>
              <a:t>Claude: अगर ट्रेनिंग चालू है, तो आपका डेटा 5 साल तक रखा जा सकता है — पहचान हटाकर, यानी वे ब्योरे निकालकर जिनसे पता चले कि यह आपका है। अगर ट्रेनिंग बंद है, तो इतने लंबे समय तक नहीं रखा जाता, लेकिन आपकी बातचीत तब तक आपकी हिस्ट्री (पुरानी बातचीत की सूची) में रहती है जब तक आप उसे ख़ुद डिलीट न करें। डिलीट करने के बाद 30 दिनों के अंदर वह हमेशा के लिए मिटा दी जाती है।</a:t>
            </a:r>
          </a:p>
        </p:txBody>
      </p:sp>
      <p:sp>
        <p:nvSpPr>
          <p:cNvPr id="8" name="TextBox 7"/>
          <p:cNvSpPr txBox="1"/>
          <p:nvPr/>
        </p:nvSpPr>
        <p:spPr>
          <a:xfrm>
            <a:off x="685800" y="353187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9" name="TextBox 8"/>
          <p:cNvSpPr txBox="1"/>
          <p:nvPr/>
        </p:nvSpPr>
        <p:spPr>
          <a:xfrm>
            <a:off x="1009650" y="3512820"/>
            <a:ext cx="10287000" cy="89725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Gemini: Activity वाली सेटिंग बंद होने पर Google की सेवाओं — Gmail, Calendar, Drive और Google Workspace के दूसरे ऐप — से उसके कुछ जुड़ाव काम करना बंद कर देते हैं, और मेमोरी भी बंद हो जाती है। बातचीत फिर भी 72 घंटे तक रखी जाती है।</a:t>
            </a:r>
          </a:p>
        </p:txBody>
      </p:sp>
      <p:sp>
        <p:nvSpPr>
          <p:cNvPr id="10" name="TextBox 9"/>
          <p:cNvSpPr txBox="1"/>
          <p:nvPr/>
        </p:nvSpPr>
        <p:spPr>
          <a:xfrm>
            <a:off x="685800" y="454342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1" name="TextBox 10"/>
          <p:cNvSpPr txBox="1"/>
          <p:nvPr/>
        </p:nvSpPr>
        <p:spPr>
          <a:xfrm>
            <a:off x="1009650" y="4524375"/>
            <a:ext cx="10287000" cy="1017270"/>
          </a:xfrm>
          <a:prstGeom prst="rect">
            <a:avLst/>
          </a:prstGeom>
          <a:noFill/>
        </p:spPr>
        <p:txBody>
          <a:bodyPr wrap="square" anchor="t" lIns="0" rIns="0" tIns="0" bIns="0">
            <a:spAutoFit/>
          </a:bodyPr>
          <a:lstStyle/>
          <a:p>
            <a:pPr algn="l">
              <a:lnSpc>
                <a:spcPct val="140000"/>
              </a:lnSpc>
            </a:pPr>
            <a:r>
              <a:rPr sz="1350" b="0">
                <a:solidFill>
                  <a:srgbClr val="000000"/>
                </a:solidFill>
                <a:latin typeface="Poppins"/>
              </a:rPr>
              <a:t>Gemini, Google के अपने सहायता पेजों के हवाले से: कुछ चैट असली इंसान — समीक्षक (रिव्यूअर) — पढ़ते हैं, और वे चैट आपकी हिस्ट्री के साथ डिलीट नहीं होतीं — उन्हें तीन साल तक रखा जाता है । Google की अपनी सलाह: "कृपया ऐसी कोई भी गोपनीय जानकारी न डालें, जिसके बारे में आप नहीं चाहेंगे कि कोई समीक्षक उसे देखे या Google उसका इस्तेमाल हमारी सेवाओं को बेहतर बनाने के लिए करे, जिनमें मशीन-लर्निंग तकनीकें भी शामिल हैं।"</a:t>
            </a:r>
          </a:p>
        </p:txBody>
      </p:sp>
      <p:pic>
        <p:nvPicPr>
          <p:cNvPr id="12" name="Picture 11" descr="icon-512.png"/>
          <p:cNvPicPr>
            <a:picLocks noChangeAspect="1"/>
          </p:cNvPicPr>
          <p:nvPr/>
        </p:nvPicPr>
        <p:blipFill>
          <a:blip r:embed="rId2"/>
          <a:stretch>
            <a:fillRect/>
          </a:stretch>
        </p:blipFill>
        <p:spPr>
          <a:xfrm>
            <a:off x="685800" y="6267450"/>
            <a:ext cx="266700" cy="266700"/>
          </a:xfrm>
          <a:prstGeom prst="rect">
            <a:avLst/>
          </a:prstGeom>
        </p:spPr>
      </p:pic>
      <p:sp>
        <p:nvSpPr>
          <p:cNvPr id="13" name="TextBox 12"/>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14" name="TextBox 13"/>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Poppins"/>
              </a:rPr>
              <a:t>10</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Poppins"/>
              </a:rPr>
              <a:t>पाठ 3</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सही तरीक़े से कैसे पूछें</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Poppins"/>
              </a:rPr>
              <a:t>जवाब "बेकार" निकलेगा या "वाह" कहने लायक — यह लगभग हमेशा इस पर निर्भर करता है कि सवाल किन शब्दों में पूछा गया। अच्छी ख़बर यह है कि सीखने को बहुत कम है, और इंटरनेट पर मिलने वाली आधी सलाह पहले ही पुरानी हो चुकी है।</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सही तरीक़े से कैसे पूछें</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वह फ़ॉर्मूला जो सच में काम करता है</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01</a:t>
            </a:r>
          </a:p>
        </p:txBody>
      </p:sp>
      <p:sp>
        <p:nvSpPr>
          <p:cNvPr id="6" name="TextBox 5"/>
          <p:cNvSpPr txBox="1"/>
          <p:nvPr/>
        </p:nvSpPr>
        <p:spPr>
          <a:xfrm>
            <a:off x="1104900" y="23812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01 · काम</a:t>
            </a:r>
          </a:p>
        </p:txBody>
      </p:sp>
      <p:sp>
        <p:nvSpPr>
          <p:cNvPr id="7" name="TextBox 6"/>
          <p:cNvSpPr txBox="1"/>
          <p:nvPr/>
        </p:nvSpPr>
        <p:spPr>
          <a:xfrm>
            <a:off x="1104900" y="26875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सबसे पहले बताइए कि करना क्या है: लिखिए, समझाइए, तुलना कीजिए, छोटा कीजिए, मसौदा बनाइए</a:t>
            </a:r>
          </a:p>
        </p:txBody>
      </p:sp>
      <p:sp>
        <p:nvSpPr>
          <p:cNvPr id="8" name="TextBox 7"/>
          <p:cNvSpPr txBox="1"/>
          <p:nvPr/>
        </p:nvSpPr>
        <p:spPr>
          <a:xfrm>
            <a:off x="44704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02</a:t>
            </a:r>
          </a:p>
        </p:txBody>
      </p:sp>
      <p:sp>
        <p:nvSpPr>
          <p:cNvPr id="9" name="TextBox 8"/>
          <p:cNvSpPr txBox="1"/>
          <p:nvPr/>
        </p:nvSpPr>
        <p:spPr>
          <a:xfrm>
            <a:off x="4889499" y="23812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02 · मैं कौन हूँ</a:t>
            </a:r>
          </a:p>
        </p:txBody>
      </p:sp>
      <p:sp>
        <p:nvSpPr>
          <p:cNvPr id="10" name="TextBox 9"/>
          <p:cNvSpPr txBox="1"/>
          <p:nvPr/>
        </p:nvSpPr>
        <p:spPr>
          <a:xfrm>
            <a:off x="4889499" y="26875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उम्र, जानकारी का स्तर ("मैं बिल्कुल नौसिखिया हूँ"), जो लिखवाना है वह किसके लिए है</a:t>
            </a:r>
          </a:p>
        </p:txBody>
      </p:sp>
      <p:sp>
        <p:nvSpPr>
          <p:cNvPr id="11" name="TextBox 10"/>
          <p:cNvSpPr txBox="1"/>
          <p:nvPr/>
        </p:nvSpPr>
        <p:spPr>
          <a:xfrm>
            <a:off x="8254999"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03</a:t>
            </a:r>
          </a:p>
        </p:txBody>
      </p:sp>
      <p:sp>
        <p:nvSpPr>
          <p:cNvPr id="12" name="TextBox 11"/>
          <p:cNvSpPr txBox="1"/>
          <p:nvPr/>
        </p:nvSpPr>
        <p:spPr>
          <a:xfrm>
            <a:off x="8674100" y="23812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03 · पूरा ब्योरा</a:t>
            </a:r>
          </a:p>
        </p:txBody>
      </p:sp>
      <p:sp>
        <p:nvSpPr>
          <p:cNvPr id="13" name="TextBox 12"/>
          <p:cNvSpPr txBox="1"/>
          <p:nvPr/>
        </p:nvSpPr>
        <p:spPr>
          <a:xfrm>
            <a:off x="8674100" y="26875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बारीकियाँ, तारीख़ें, रक़में, आप क्या-क्या आज़मा चुके हैं, कौन-सी पाबंदियाँ हैं</a:t>
            </a:r>
          </a:p>
        </p:txBody>
      </p:sp>
      <p:sp>
        <p:nvSpPr>
          <p:cNvPr id="14" name="TextBox 13"/>
          <p:cNvSpPr txBox="1"/>
          <p:nvPr/>
        </p:nvSpPr>
        <p:spPr>
          <a:xfrm>
            <a:off x="685800" y="38100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04</a:t>
            </a:r>
          </a:p>
        </p:txBody>
      </p:sp>
      <p:sp>
        <p:nvSpPr>
          <p:cNvPr id="15" name="TextBox 14"/>
          <p:cNvSpPr txBox="1"/>
          <p:nvPr/>
        </p:nvSpPr>
        <p:spPr>
          <a:xfrm>
            <a:off x="1104900" y="37528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04 · जवाब का रूप</a:t>
            </a:r>
          </a:p>
        </p:txBody>
      </p:sp>
      <p:sp>
        <p:nvSpPr>
          <p:cNvPr id="16" name="TextBox 15"/>
          <p:cNvSpPr txBox="1"/>
          <p:nvPr/>
        </p:nvSpPr>
        <p:spPr>
          <a:xfrm>
            <a:off x="1104900" y="40591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लंबाई, लहजा, तालिका या सूची, कितने विकल्प</a:t>
            </a:r>
          </a:p>
        </p:txBody>
      </p:sp>
      <p:sp>
        <p:nvSpPr>
          <p:cNvPr id="17" name="TextBox 16"/>
          <p:cNvSpPr txBox="1"/>
          <p:nvPr/>
        </p:nvSpPr>
        <p:spPr>
          <a:xfrm>
            <a:off x="4470400" y="38100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05</a:t>
            </a:r>
          </a:p>
        </p:txBody>
      </p:sp>
      <p:sp>
        <p:nvSpPr>
          <p:cNvPr id="18" name="TextBox 17"/>
          <p:cNvSpPr txBox="1"/>
          <p:nvPr/>
        </p:nvSpPr>
        <p:spPr>
          <a:xfrm>
            <a:off x="4889499" y="37528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05 · मुझसे सवाल</a:t>
            </a:r>
          </a:p>
        </p:txBody>
      </p:sp>
      <p:sp>
        <p:nvSpPr>
          <p:cNvPr id="19" name="TextBox 18"/>
          <p:cNvSpPr txBox="1"/>
          <p:nvPr/>
        </p:nvSpPr>
        <p:spPr>
          <a:xfrm>
            <a:off x="4889499" y="40591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"अगर और जानकारी चाहिए, तो पहले मुझसे पूछिए"</a:t>
            </a:r>
          </a:p>
        </p:txBody>
      </p:sp>
      <p:pic>
        <p:nvPicPr>
          <p:cNvPr id="20" name="Picture 19" descr="icon-512.png"/>
          <p:cNvPicPr>
            <a:picLocks noChangeAspect="1"/>
          </p:cNvPicPr>
          <p:nvPr/>
        </p:nvPicPr>
        <p:blipFill>
          <a:blip r:embed="rId2"/>
          <a:stretch>
            <a:fillRect/>
          </a:stretch>
        </p:blipFill>
        <p:spPr>
          <a:xfrm>
            <a:off x="685800" y="6267450"/>
            <a:ext cx="266700" cy="266700"/>
          </a:xfrm>
          <a:prstGeom prst="rect">
            <a:avLst/>
          </a:prstGeom>
        </p:spPr>
      </p:pic>
      <p:sp>
        <p:nvSpPr>
          <p:cNvPr id="21" name="TextBox 20"/>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22" name="TextBox 21"/>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सही तरीक़े से कैसे पूछें</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पुराने पड़ चुके नुस्ख़े</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7" name="TextBox 6"/>
          <p:cNvSpPr txBox="1"/>
          <p:nvPr/>
        </p:nvSpPr>
        <p:spPr>
          <a:xfrm>
            <a:off x="1009650" y="2381250"/>
            <a:ext cx="10287000" cy="617219"/>
          </a:xfrm>
          <a:prstGeom prst="rect">
            <a:avLst/>
          </a:prstGeom>
          <a:noFill/>
        </p:spPr>
        <p:txBody>
          <a:bodyPr wrap="square" anchor="t" lIns="0" rIns="0" tIns="0" bIns="0">
            <a:spAutoFit/>
          </a:bodyPr>
          <a:lstStyle/>
          <a:p>
            <a:pPr algn="l">
              <a:lnSpc>
                <a:spcPct val="140000"/>
              </a:lnSpc>
            </a:pPr>
            <a:r>
              <a:rPr sz="1050" b="0">
                <a:solidFill>
                  <a:srgbClr val="000000"/>
                </a:solidFill>
                <a:latin typeface="Poppins"/>
              </a:rPr>
              <a:t>"आप 20 साल के अनुभव वाले विशेषज्ञ हैं…" — Anthropic इसे उन तरीक़ों में रखती है जिनके बारे में "आपने शायद सुना होगा", और कहती है कि आज के मॉडलों को अक्सर ज़ोर देकर कोई भूमिका देने की ज़रूरत नहीं होती। बेहतर है यह बताना कि किस नज़रिए से देखना है: "इस अनुबंध (एग्रीमेंट) को इस नज़र से पढ़िए कि इसमें मेरे लिए क्या जोखिम हैं"। हाँ, लहजा तय करने के लिए ("ऐसे समझाइए जैसे डॉक्टर मरीज़ को समझाता है") भूमिका देना अब भी काम का है।</a:t>
            </a:r>
          </a:p>
        </p:txBody>
      </p:sp>
      <p:sp>
        <p:nvSpPr>
          <p:cNvPr id="8" name="TextBox 7"/>
          <p:cNvSpPr txBox="1"/>
          <p:nvPr/>
        </p:nvSpPr>
        <p:spPr>
          <a:xfrm>
            <a:off x="685800" y="313182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9" name="TextBox 8"/>
          <p:cNvSpPr txBox="1"/>
          <p:nvPr/>
        </p:nvSpPr>
        <p:spPr>
          <a:xfrm>
            <a:off x="1009650" y="3112770"/>
            <a:ext cx="10287000" cy="750570"/>
          </a:xfrm>
          <a:prstGeom prst="rect">
            <a:avLst/>
          </a:prstGeom>
          <a:noFill/>
        </p:spPr>
        <p:txBody>
          <a:bodyPr wrap="square" anchor="t" lIns="0" rIns="0" tIns="0" bIns="0">
            <a:spAutoFit/>
          </a:bodyPr>
          <a:lstStyle/>
          <a:p>
            <a:pPr algn="l">
              <a:lnSpc>
                <a:spcPct val="140000"/>
              </a:lnSpc>
            </a:pPr>
            <a:r>
              <a:rPr sz="975" b="0">
                <a:solidFill>
                  <a:srgbClr val="000000"/>
                </a:solidFill>
                <a:latin typeface="Poppins"/>
              </a:rPr>
              <a:t>"क़दम-दर-क़दम सोचो" — "सोचने वाले" मॉडलों के बारे में OpenAI के डेवलपर दस्तावेज़ (प्रोग्रामरों के लिए लिखी गाइड) कहते हैं कि "चेन-ऑफ़-थॉट" यानी "क़दम-दर-क़दम सोचो" वाले निर्देशों से बचें , क्योंकि ये मॉडल अंदर ही अंदर ख़ुद सोच-विचार करते हैं; इसलिए उनसे क़दम-दर-क़दम सोचने को कहने की ज़रूरत नहीं है, और इससे उनका काम बिगड़ भी सकता है। अमेरिका के व्हार्टन स्कूल के एक अध्ययन (जून 2025) में सोचने वाले मॉडलों के बारे में भी यही पाया गया: फ़ायदा 3% से ज़्यादा नहीं हुआ, एक मॉडल में तो 3% का नुक़सान हुआ, और जवाब आने में 20 से 80% ज़्यादा समय लगा।</a:t>
            </a:r>
          </a:p>
        </p:txBody>
      </p:sp>
      <p:sp>
        <p:nvSpPr>
          <p:cNvPr id="10" name="TextBox 9"/>
          <p:cNvSpPr txBox="1"/>
          <p:nvPr/>
        </p:nvSpPr>
        <p:spPr>
          <a:xfrm>
            <a:off x="685800" y="399669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1" name="TextBox 10"/>
          <p:cNvSpPr txBox="1"/>
          <p:nvPr/>
        </p:nvSpPr>
        <p:spPr>
          <a:xfrm>
            <a:off x="1009650" y="3977640"/>
            <a:ext cx="10287000" cy="737234"/>
          </a:xfrm>
          <a:prstGeom prst="rect">
            <a:avLst/>
          </a:prstGeom>
          <a:noFill/>
        </p:spPr>
        <p:txBody>
          <a:bodyPr wrap="square" anchor="t" lIns="0" rIns="0" tIns="0" bIns="0">
            <a:spAutoFit/>
          </a:bodyPr>
          <a:lstStyle/>
          <a:p>
            <a:pPr algn="l">
              <a:lnSpc>
                <a:spcPct val="140000"/>
              </a:lnSpc>
            </a:pPr>
            <a:r>
              <a:rPr sz="1275" b="0">
                <a:solidFill>
                  <a:srgbClr val="000000"/>
                </a:solidFill>
                <a:latin typeface="Poppins"/>
              </a:rPr>
              <a:t>"कृपया", "मैं आपको $1,000 दूँगा", "मेरा करियर इसी पर टिका है" — व्हार्टन के एक और अध्ययन (अगस्त 2025) में सीधे-सादे सवाल की तुलना आठ तरह के दबाव वाले सवालों से की गई, जिनमें पैसे का वादा और धमकियाँ भी शामिल थीं। इनमें से किसी का भी असर हर बार एक जैसा नहीं रहा। ऊपर से, ये फ़ालतू बातें रुकावट बनती हैं : मॉडल आपके सवाल के बजाय इन्हीं का जवाब देने लगता है।</a:t>
            </a:r>
          </a:p>
        </p:txBody>
      </p:sp>
      <p:sp>
        <p:nvSpPr>
          <p:cNvPr id="12" name="TextBox 11"/>
          <p:cNvSpPr txBox="1"/>
          <p:nvPr/>
        </p:nvSpPr>
        <p:spPr>
          <a:xfrm>
            <a:off x="685800" y="484822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3" name="TextBox 12"/>
          <p:cNvSpPr txBox="1"/>
          <p:nvPr/>
        </p:nvSpPr>
        <p:spPr>
          <a:xfrm>
            <a:off x="1009650" y="4829175"/>
            <a:ext cx="10287000" cy="537210"/>
          </a:xfrm>
          <a:prstGeom prst="rect">
            <a:avLst/>
          </a:prstGeom>
          <a:noFill/>
        </p:spPr>
        <p:txBody>
          <a:bodyPr wrap="square" anchor="t" lIns="0" rIns="0" tIns="0" bIns="0">
            <a:spAutoFit/>
          </a:bodyPr>
          <a:lstStyle/>
          <a:p>
            <a:pPr algn="l">
              <a:lnSpc>
                <a:spcPct val="140000"/>
              </a:lnSpc>
            </a:pPr>
            <a:r>
              <a:rPr sz="1350" b="0">
                <a:solidFill>
                  <a:srgbClr val="000000"/>
                </a:solidFill>
                <a:latin typeface="Poppins"/>
              </a:rPr>
              <a:t>ख़ास चिह्न और टैग जैसे कोड-निशान — आम इंसान को इनकी ज़रूरत नहीं है। Anthropic लिखती है कि आज के मॉडल इनके बिना भी आपकी लिखी बात का ढाँचा समझ लेते हैं: साधारण पैराग्राफ़, शीर्षक और ख़ाली लाइनें भी उतना ही अच्छा काम करती हैं।</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सही तरीक़े से कैसे पूछें</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तीन वाक्य जो हर मुश्किल में काम आते हैं</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7" name="TextBox 6"/>
          <p:cNvSpPr txBox="1"/>
          <p:nvPr/>
        </p:nvSpPr>
        <p:spPr>
          <a:xfrm>
            <a:off x="1009650" y="238125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 और आसान करके समझाइए, जैसे 10 साल के बच्चे को समझाते हैं। " — जब जवाब उलझा हुआ हो।</a:t>
            </a:r>
          </a:p>
        </p:txBody>
      </p:sp>
      <p:sp>
        <p:nvSpPr>
          <p:cNvPr id="8" name="TextBox 7"/>
          <p:cNvSpPr txBox="1"/>
          <p:nvPr/>
        </p:nvSpPr>
        <p:spPr>
          <a:xfrm>
            <a:off x="685800" y="285178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9" name="TextBox 8"/>
          <p:cNvSpPr txBox="1"/>
          <p:nvPr/>
        </p:nvSpPr>
        <p:spPr>
          <a:xfrm>
            <a:off x="1009650" y="283273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 बहुत लंबा है। इसे पाँच वाक्यों में समेट दीजिए। " — जब जवाब तीन स्क्रीन भर दे।</a:t>
            </a:r>
          </a:p>
        </p:txBody>
      </p:sp>
      <p:sp>
        <p:nvSpPr>
          <p:cNvPr id="10" name="TextBox 9"/>
          <p:cNvSpPr txBox="1"/>
          <p:nvPr/>
        </p:nvSpPr>
        <p:spPr>
          <a:xfrm>
            <a:off x="685800" y="330326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1" name="TextBox 10"/>
          <p:cNvSpPr txBox="1"/>
          <p:nvPr/>
        </p:nvSpPr>
        <p:spPr>
          <a:xfrm>
            <a:off x="1009650" y="3284219"/>
            <a:ext cx="10287000" cy="617219"/>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 अगर आपको पक्का नहीं पता, तो मनगढ़ंत जवाब देने के बजाय साफ़ कह दीजिए। " — Anthropic ख़ास तौर पर सलाह देती है कि मॉडल को यह इजाज़त दी जाए, ताकि मनगढ़ंत जवाब कम हों।</a:t>
            </a:r>
          </a:p>
        </p:txBody>
      </p:sp>
      <p:pic>
        <p:nvPicPr>
          <p:cNvPr id="12" name="Picture 11" descr="icon-512.png"/>
          <p:cNvPicPr>
            <a:picLocks noChangeAspect="1"/>
          </p:cNvPicPr>
          <p:nvPr/>
        </p:nvPicPr>
        <p:blipFill>
          <a:blip r:embed="rId2"/>
          <a:stretch>
            <a:fillRect/>
          </a:stretch>
        </p:blipFill>
        <p:spPr>
          <a:xfrm>
            <a:off x="685800" y="6267450"/>
            <a:ext cx="266700" cy="266700"/>
          </a:xfrm>
          <a:prstGeom prst="rect">
            <a:avLst/>
          </a:prstGeom>
        </p:spPr>
      </p:pic>
      <p:sp>
        <p:nvSpPr>
          <p:cNvPr id="13" name="TextBox 12"/>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14" name="TextBox 13"/>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Poppins"/>
              </a:rPr>
              <a:t>14</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Poppins"/>
              </a:rPr>
              <a:t>पाठ 4</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यह पूरे भरोसे से ग़लत बताता है</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Poppins"/>
              </a:rPr>
              <a:t>यह इस कोर्स का सबसे ज़रूरी पाठ है। इसलिए नहीं कि AI बुरा है, बल्कि इसलिए कि उसकी ग़लतियों का बाहर से कोई निशान नहीं दिखता — वे बिल्कुल सही जवाबों जैसी ही दिखती हैं।</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यह पूरे भरोसे से ग़लत बताता है</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चैट में कभी न लिखें</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01</a:t>
            </a:r>
          </a:p>
        </p:txBody>
      </p:sp>
      <p:sp>
        <p:nvSpPr>
          <p:cNvPr id="6" name="TextBox 5"/>
          <p:cNvSpPr txBox="1"/>
          <p:nvPr/>
        </p:nvSpPr>
        <p:spPr>
          <a:xfrm>
            <a:off x="1104900" y="2381250"/>
            <a:ext cx="4724400" cy="731519"/>
          </a:xfrm>
          <a:prstGeom prst="rect">
            <a:avLst/>
          </a:prstGeom>
          <a:noFill/>
        </p:spPr>
        <p:txBody>
          <a:bodyPr wrap="square" anchor="t" lIns="0" rIns="0" tIns="0" bIns="0">
            <a:spAutoFit/>
          </a:bodyPr>
          <a:lstStyle/>
          <a:p>
            <a:pPr algn="l">
              <a:lnSpc>
                <a:spcPct val="115000"/>
              </a:lnSpc>
            </a:pPr>
            <a:r>
              <a:rPr sz="1125" b="1">
                <a:solidFill>
                  <a:srgbClr val="000000"/>
                </a:solidFill>
                <a:latin typeface="Poppins"/>
              </a:rPr>
              <a:t>पासपोर्ट या पहचान पत्र की जानकारी, कोई भी राष्ट्रीय पहचान नंबर या टैक्स नंबर — आधार नंबर, पैन नंबर, अमेरिका का Social Security नंबर, ब्रिटेन का National Insurance नंबर, कनाडा का SIN, ऑस्ट्रेलिया का TFN, आयरलैंड का PPS नंबर</a:t>
            </a:r>
          </a:p>
        </p:txBody>
      </p:sp>
      <p:sp>
        <p:nvSpPr>
          <p:cNvPr id="7" name="TextBox 6"/>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02</a:t>
            </a:r>
          </a:p>
        </p:txBody>
      </p:sp>
      <p:sp>
        <p:nvSpPr>
          <p:cNvPr id="8" name="TextBox 7"/>
          <p:cNvSpPr txBox="1"/>
          <p:nvPr/>
        </p:nvSpPr>
        <p:spPr>
          <a:xfrm>
            <a:off x="6781800" y="2381250"/>
            <a:ext cx="4724400" cy="731519"/>
          </a:xfrm>
          <a:prstGeom prst="rect">
            <a:avLst/>
          </a:prstGeom>
          <a:noFill/>
        </p:spPr>
        <p:txBody>
          <a:bodyPr wrap="square" anchor="t" lIns="0" rIns="0" tIns="0" bIns="0">
            <a:spAutoFit/>
          </a:bodyPr>
          <a:lstStyle/>
          <a:p>
            <a:pPr algn="l">
              <a:lnSpc>
                <a:spcPct val="115000"/>
              </a:lnSpc>
            </a:pPr>
            <a:r>
              <a:rPr sz="1125" b="1">
                <a:solidFill>
                  <a:srgbClr val="000000"/>
                </a:solidFill>
                <a:latin typeface="Poppins"/>
              </a:rPr>
              <a:t>एक बार वाले कोड (OTP)। वह नंबर जो लॉगिन करते या पैसे चुकाते समय SMS से या किसी ऐप में आता है। किसी बैंक, किसी पुलिस वाले, किसी डिलीवरी कंपनी और किसी AI सेवा को इसकी कभी ज़रूरत नहीं होती। जो भी इसे माँगे, वह ठग है।</a:t>
            </a:r>
          </a:p>
        </p:txBody>
      </p:sp>
      <p:sp>
        <p:nvSpPr>
          <p:cNvPr id="9" name="TextBox 8"/>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03</a:t>
            </a:r>
          </a:p>
        </p:txBody>
      </p:sp>
      <p:sp>
        <p:nvSpPr>
          <p:cNvPr id="10" name="TextBox 9"/>
          <p:cNvSpPr txBox="1"/>
          <p:nvPr/>
        </p:nvSpPr>
        <p:spPr>
          <a:xfrm>
            <a:off x="1104900" y="3600450"/>
            <a:ext cx="4724400" cy="414528"/>
          </a:xfrm>
          <a:prstGeom prst="rect">
            <a:avLst/>
          </a:prstGeom>
          <a:noFill/>
        </p:spPr>
        <p:txBody>
          <a:bodyPr wrap="square" anchor="t" lIns="0" rIns="0" tIns="0" bIns="0">
            <a:spAutoFit/>
          </a:bodyPr>
          <a:lstStyle/>
          <a:p>
            <a:pPr algn="l">
              <a:lnSpc>
                <a:spcPct val="115000"/>
              </a:lnSpc>
            </a:pPr>
            <a:r>
              <a:rPr sz="1275" b="1">
                <a:solidFill>
                  <a:srgbClr val="000000"/>
                </a:solidFill>
                <a:latin typeface="Poppins"/>
              </a:rPr>
              <a:t>कार्ड और बैंक खाते के नंबर, PIN, पासवर्ड, क्रिप्टो वॉलेट के सीड फ़्रेज़ (वे गुप्त शब्द जिनसे वॉलेट खुलता है)</a:t>
            </a:r>
          </a:p>
        </p:txBody>
      </p:sp>
      <p:sp>
        <p:nvSpPr>
          <p:cNvPr id="11" name="TextBox 10"/>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04</a:t>
            </a:r>
          </a:p>
        </p:txBody>
      </p:sp>
      <p:sp>
        <p:nvSpPr>
          <p:cNvPr id="12" name="TextBox 11"/>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दस्तावेज़ों की फ़ोटो</a:t>
            </a:r>
          </a:p>
        </p:txBody>
      </p:sp>
      <p:sp>
        <p:nvSpPr>
          <p:cNvPr id="13" name="TextBox 12"/>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पासपोर्ट, बैंक स्टेटमेंट, बीमा पॉलिसी, डॉक्टर का पर्चा</a:t>
            </a:r>
          </a:p>
        </p:txBody>
      </p:sp>
      <p:sp>
        <p:nvSpPr>
          <p:cNvPr id="14" name="TextBox 13"/>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05</a:t>
            </a:r>
          </a:p>
        </p:txBody>
      </p:sp>
      <p:sp>
        <p:nvSpPr>
          <p:cNvPr id="15" name="TextBox 14"/>
          <p:cNvSpPr txBox="1"/>
          <p:nvPr/>
        </p:nvSpPr>
        <p:spPr>
          <a:xfrm>
            <a:off x="1104900" y="4819650"/>
            <a:ext cx="4724400" cy="438912"/>
          </a:xfrm>
          <a:prstGeom prst="rect">
            <a:avLst/>
          </a:prstGeom>
          <a:noFill/>
        </p:spPr>
        <p:txBody>
          <a:bodyPr wrap="square" anchor="t" lIns="0" rIns="0" tIns="0" bIns="0">
            <a:spAutoFit/>
          </a:bodyPr>
          <a:lstStyle/>
          <a:p>
            <a:pPr algn="l">
              <a:lnSpc>
                <a:spcPct val="115000"/>
              </a:lnSpc>
            </a:pPr>
            <a:r>
              <a:rPr sz="1350" b="1">
                <a:solidFill>
                  <a:srgbClr val="000000"/>
                </a:solidFill>
                <a:latin typeface="Poppins"/>
              </a:rPr>
              <a:t>पूरा मेडिकल रिकॉर्ड, जिस पर आपका नाम और आपकी बीमारियाँ लिखी हों</a:t>
            </a:r>
          </a:p>
        </p:txBody>
      </p:sp>
      <p:sp>
        <p:nvSpPr>
          <p:cNvPr id="16" name="TextBox 15"/>
          <p:cNvSpPr txBox="1"/>
          <p:nvPr/>
        </p:nvSpPr>
        <p:spPr>
          <a:xfrm>
            <a:off x="63627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06</a:t>
            </a:r>
          </a:p>
        </p:txBody>
      </p:sp>
      <p:sp>
        <p:nvSpPr>
          <p:cNvPr id="17" name="TextBox 16"/>
          <p:cNvSpPr txBox="1"/>
          <p:nvPr/>
        </p:nvSpPr>
        <p:spPr>
          <a:xfrm>
            <a:off x="6781800" y="4819650"/>
            <a:ext cx="4724400" cy="231648"/>
          </a:xfrm>
          <a:prstGeom prst="rect">
            <a:avLst/>
          </a:prstGeom>
          <a:noFill/>
        </p:spPr>
        <p:txBody>
          <a:bodyPr wrap="square" anchor="t" lIns="0" rIns="0" tIns="0" bIns="0">
            <a:spAutoFit/>
          </a:bodyPr>
          <a:lstStyle/>
          <a:p>
            <a:pPr algn="l">
              <a:lnSpc>
                <a:spcPct val="115000"/>
              </a:lnSpc>
            </a:pPr>
            <a:r>
              <a:rPr sz="1425" b="1">
                <a:solidFill>
                  <a:srgbClr val="000000"/>
                </a:solidFill>
                <a:latin typeface="Poppins"/>
              </a:rPr>
              <a:t>किसी चल रहे मुक़दमे या झगड़े से जुड़ी कोई भी बात</a:t>
            </a:r>
          </a:p>
        </p:txBody>
      </p:sp>
      <p:pic>
        <p:nvPicPr>
          <p:cNvPr id="18" name="Picture 17" descr="icon-512.png"/>
          <p:cNvPicPr>
            <a:picLocks noChangeAspect="1"/>
          </p:cNvPicPr>
          <p:nvPr/>
        </p:nvPicPr>
        <p:blipFill>
          <a:blip r:embed="rId2"/>
          <a:stretch>
            <a:fillRect/>
          </a:stretch>
        </p:blipFill>
        <p:spPr>
          <a:xfrm>
            <a:off x="685800" y="6267450"/>
            <a:ext cx="266700" cy="266700"/>
          </a:xfrm>
          <a:prstGeom prst="rect">
            <a:avLst/>
          </a:prstGeom>
        </p:spPr>
      </p:pic>
      <p:sp>
        <p:nvSpPr>
          <p:cNvPr id="19" name="TextBox 18"/>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20" name="TextBox 19"/>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Poppins"/>
              </a:rPr>
              <a:t>16</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Poppins"/>
              </a:rPr>
              <a:t>पाठ 5</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AI और ठग</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Poppins"/>
              </a:rPr>
              <a:t>जो औज़ार चिट्ठी लिखने में आपकी मदद करता है, वही ठगों की भी मदद करता है — आपको चिट्ठी लिखने में। और आपकी बेटी की आवाज़ की नक़ल बनाने में भी।</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AI और ठग</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600" b="0">
                <a:solidFill>
                  <a:srgbClr val="000000"/>
                </a:solidFill>
                <a:latin typeface="Poppins"/>
              </a:rPr>
              <a:t>ख़तरा कितना बड़ा है — FBI के आधिकारिक आँकड़े</a:t>
            </a:r>
          </a:p>
        </p:txBody>
      </p:sp>
      <p:sp>
        <p:nvSpPr>
          <p:cNvPr id="5" name="Rectangle 4"/>
          <p:cNvSpPr/>
          <p:nvPr/>
        </p:nvSpPr>
        <p:spPr>
          <a:xfrm>
            <a:off x="68580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2686050"/>
            <a:ext cx="2533650" cy="1047749"/>
          </a:xfrm>
          <a:prstGeom prst="rect">
            <a:avLst/>
          </a:prstGeom>
          <a:noFill/>
        </p:spPr>
        <p:txBody>
          <a:bodyPr wrap="square" anchor="t" lIns="0" rIns="0" tIns="0" bIns="0">
            <a:spAutoFit/>
          </a:bodyPr>
          <a:lstStyle/>
          <a:p>
            <a:pPr algn="l">
              <a:lnSpc>
                <a:spcPct val="92000"/>
              </a:lnSpc>
            </a:pPr>
            <a:r>
              <a:rPr sz="6300" b="0">
                <a:solidFill>
                  <a:srgbClr val="000000"/>
                </a:solidFill>
                <a:latin typeface="Poppins"/>
              </a:rPr>
              <a:t>22,364</a:t>
            </a:r>
          </a:p>
        </p:txBody>
      </p:sp>
      <p:sp>
        <p:nvSpPr>
          <p:cNvPr id="7" name="TextBox 6"/>
          <p:cNvSpPr txBox="1"/>
          <p:nvPr/>
        </p:nvSpPr>
        <p:spPr>
          <a:xfrm>
            <a:off x="68580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Poppins"/>
              </a:rPr>
              <a:t>अमेरिका में ऐसी शिकायतें, जिनमें AI का ज़िक्र है</a:t>
            </a:r>
          </a:p>
        </p:txBody>
      </p:sp>
      <p:sp>
        <p:nvSpPr>
          <p:cNvPr id="8" name="Rectangle 7"/>
          <p:cNvSpPr/>
          <p:nvPr/>
        </p:nvSpPr>
        <p:spPr>
          <a:xfrm>
            <a:off x="344805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448050" y="2686050"/>
            <a:ext cx="2533650" cy="1047749"/>
          </a:xfrm>
          <a:prstGeom prst="rect">
            <a:avLst/>
          </a:prstGeom>
          <a:noFill/>
        </p:spPr>
        <p:txBody>
          <a:bodyPr wrap="square" anchor="t" lIns="0" rIns="0" tIns="0" bIns="0">
            <a:spAutoFit/>
          </a:bodyPr>
          <a:lstStyle/>
          <a:p>
            <a:pPr algn="l">
              <a:lnSpc>
                <a:spcPct val="92000"/>
              </a:lnSpc>
            </a:pPr>
            <a:r>
              <a:rPr sz="3150" b="0">
                <a:solidFill>
                  <a:srgbClr val="000000"/>
                </a:solidFill>
                <a:latin typeface="Poppins"/>
              </a:rPr>
              <a:t>$893 मिलियन</a:t>
            </a:r>
          </a:p>
        </p:txBody>
      </p:sp>
      <p:sp>
        <p:nvSpPr>
          <p:cNvPr id="10" name="TextBox 9"/>
          <p:cNvSpPr txBox="1"/>
          <p:nvPr/>
        </p:nvSpPr>
        <p:spPr>
          <a:xfrm>
            <a:off x="344805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Poppins"/>
              </a:rPr>
              <a:t>इन शिकायतों में लोगों ने गँवाए</a:t>
            </a:r>
          </a:p>
        </p:txBody>
      </p:sp>
      <p:sp>
        <p:nvSpPr>
          <p:cNvPr id="11" name="Rectangle 10"/>
          <p:cNvSpPr/>
          <p:nvPr/>
        </p:nvSpPr>
        <p:spPr>
          <a:xfrm>
            <a:off x="621030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210300" y="2686050"/>
            <a:ext cx="2533650" cy="1047749"/>
          </a:xfrm>
          <a:prstGeom prst="rect">
            <a:avLst/>
          </a:prstGeom>
          <a:noFill/>
        </p:spPr>
        <p:txBody>
          <a:bodyPr wrap="square" anchor="t" lIns="0" rIns="0" tIns="0" bIns="0">
            <a:spAutoFit/>
          </a:bodyPr>
          <a:lstStyle/>
          <a:p>
            <a:pPr algn="l">
              <a:lnSpc>
                <a:spcPct val="92000"/>
              </a:lnSpc>
            </a:pPr>
            <a:r>
              <a:rPr sz="3150" b="0">
                <a:solidFill>
                  <a:srgbClr val="000000"/>
                </a:solidFill>
                <a:latin typeface="Poppins"/>
              </a:rPr>
              <a:t>$7.7 बिलियन</a:t>
            </a:r>
          </a:p>
        </p:txBody>
      </p:sp>
      <p:sp>
        <p:nvSpPr>
          <p:cNvPr id="13" name="TextBox 12"/>
          <p:cNvSpPr txBox="1"/>
          <p:nvPr/>
        </p:nvSpPr>
        <p:spPr>
          <a:xfrm>
            <a:off x="621030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Poppins"/>
              </a:rPr>
              <a:t>60 साल से ज़्यादा उम्र के लोगों ने गँवाए — हर तरह की ठगी में, सिर्फ़ AI वाली में नहीं</a:t>
            </a:r>
          </a:p>
        </p:txBody>
      </p:sp>
      <p:sp>
        <p:nvSpPr>
          <p:cNvPr id="14" name="Rectangle 13"/>
          <p:cNvSpPr/>
          <p:nvPr/>
        </p:nvSpPr>
        <p:spPr>
          <a:xfrm>
            <a:off x="897255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72550" y="2686050"/>
            <a:ext cx="2533650" cy="1047749"/>
          </a:xfrm>
          <a:prstGeom prst="rect">
            <a:avLst/>
          </a:prstGeom>
          <a:noFill/>
        </p:spPr>
        <p:txBody>
          <a:bodyPr wrap="square" anchor="t" lIns="0" rIns="0" tIns="0" bIns="0">
            <a:spAutoFit/>
          </a:bodyPr>
          <a:lstStyle/>
          <a:p>
            <a:pPr algn="l">
              <a:lnSpc>
                <a:spcPct val="92000"/>
              </a:lnSpc>
            </a:pPr>
            <a:r>
              <a:rPr sz="6300" b="0">
                <a:solidFill>
                  <a:srgbClr val="000000"/>
                </a:solidFill>
                <a:latin typeface="Poppins"/>
              </a:rPr>
              <a:t>+59%</a:t>
            </a:r>
          </a:p>
        </p:txBody>
      </p:sp>
      <p:sp>
        <p:nvSpPr>
          <p:cNvPr id="16" name="TextBox 15"/>
          <p:cNvSpPr txBox="1"/>
          <p:nvPr/>
        </p:nvSpPr>
        <p:spPr>
          <a:xfrm>
            <a:off x="897255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Poppins"/>
              </a:rPr>
              <a:t>60 से ज़्यादा उम्र वालों के इस नुक़सान में एक साल में बढ़ोतरी</a:t>
            </a:r>
          </a:p>
        </p:txBody>
      </p:sp>
      <p:sp>
        <p:nvSpPr>
          <p:cNvPr id="17" name="TextBox 16"/>
          <p:cNvSpPr txBox="1"/>
          <p:nvPr/>
        </p:nvSpPr>
        <p:spPr>
          <a:xfrm>
            <a:off x="685800" y="4914900"/>
            <a:ext cx="95250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 इस ठगी के चार संकेत — इन्हें याद कर लीजिए</a:t>
            </a:r>
          </a:p>
        </p:txBody>
      </p:sp>
      <p:sp>
        <p:nvSpPr>
          <p:cNvPr id="18" name="TextBox 17"/>
          <p:cNvSpPr txBox="1"/>
          <p:nvPr/>
        </p:nvSpPr>
        <p:spPr>
          <a:xfrm>
            <a:off x="685800" y="5219700"/>
            <a:ext cx="2533650" cy="285750"/>
          </a:xfrm>
          <a:prstGeom prst="rect">
            <a:avLst/>
          </a:prstGeom>
          <a:noFill/>
        </p:spPr>
        <p:txBody>
          <a:bodyPr wrap="square" anchor="t" lIns="0" rIns="0" tIns="0" bIns="0">
            <a:spAutoFit/>
          </a:bodyPr>
          <a:lstStyle/>
          <a:p>
            <a:pPr algn="l">
              <a:lnSpc>
                <a:spcPct val="100000"/>
              </a:lnSpc>
            </a:pPr>
            <a:r>
              <a:rPr sz="825" b="1">
                <a:solidFill>
                  <a:srgbClr val="000000"/>
                </a:solidFill>
                <a:latin typeface="Poppins"/>
              </a:rPr>
              <a:t>जल्दबाज़ी। "अभी के अभी", "दस मिनट बाद बहुत देर हो जाएगी"।</a:t>
            </a:r>
          </a:p>
        </p:txBody>
      </p:sp>
      <p:sp>
        <p:nvSpPr>
          <p:cNvPr id="19" name="TextBox 18"/>
          <p:cNvSpPr txBox="1"/>
          <p:nvPr/>
        </p:nvSpPr>
        <p:spPr>
          <a:xfrm>
            <a:off x="685800" y="5486400"/>
            <a:ext cx="2533650" cy="628650"/>
          </a:xfrm>
          <a:prstGeom prst="rect">
            <a:avLst/>
          </a:prstGeom>
          <a:noFill/>
        </p:spPr>
        <p:txBody>
          <a:bodyPr wrap="square" anchor="t" lIns="0" rIns="0" tIns="0" bIns="0">
            <a:spAutoFit/>
          </a:bodyPr>
          <a:lstStyle/>
          <a:p>
            <a:pPr algn="l">
              <a:lnSpc>
                <a:spcPct val="140000"/>
              </a:lnSpc>
            </a:pPr>
            <a:r>
              <a:rPr sz="1050" b="0">
                <a:solidFill>
                  <a:srgbClr val="5B5B63"/>
                </a:solidFill>
                <a:latin typeface="Poppins"/>
              </a:rPr>
              <a:t/>
            </a:r>
          </a:p>
        </p:txBody>
      </p:sp>
      <p:sp>
        <p:nvSpPr>
          <p:cNvPr id="20" name="TextBox 19"/>
          <p:cNvSpPr txBox="1"/>
          <p:nvPr/>
        </p:nvSpPr>
        <p:spPr>
          <a:xfrm>
            <a:off x="3448050" y="5219700"/>
            <a:ext cx="2533650" cy="285750"/>
          </a:xfrm>
          <a:prstGeom prst="rect">
            <a:avLst/>
          </a:prstGeom>
          <a:noFill/>
        </p:spPr>
        <p:txBody>
          <a:bodyPr wrap="square" anchor="t" lIns="0" rIns="0" tIns="0" bIns="0">
            <a:spAutoFit/>
          </a:bodyPr>
          <a:lstStyle/>
          <a:p>
            <a:pPr algn="l">
              <a:lnSpc>
                <a:spcPct val="100000"/>
              </a:lnSpc>
            </a:pPr>
            <a:r>
              <a:rPr sz="825" b="1">
                <a:solidFill>
                  <a:srgbClr val="000000"/>
                </a:solidFill>
                <a:latin typeface="Poppins"/>
              </a:rPr>
              <a:t>बात छिपाने को कहना। "बस मम्मी को मत बताना", "किसी को फ़ोन मत करना"।</a:t>
            </a:r>
          </a:p>
        </p:txBody>
      </p:sp>
      <p:sp>
        <p:nvSpPr>
          <p:cNvPr id="21" name="TextBox 20"/>
          <p:cNvSpPr txBox="1"/>
          <p:nvPr/>
        </p:nvSpPr>
        <p:spPr>
          <a:xfrm>
            <a:off x="3448050" y="5486400"/>
            <a:ext cx="2533650" cy="628650"/>
          </a:xfrm>
          <a:prstGeom prst="rect">
            <a:avLst/>
          </a:prstGeom>
          <a:noFill/>
        </p:spPr>
        <p:txBody>
          <a:bodyPr wrap="square" anchor="t" lIns="0" rIns="0" tIns="0" bIns="0">
            <a:spAutoFit/>
          </a:bodyPr>
          <a:lstStyle/>
          <a:p>
            <a:pPr algn="l">
              <a:lnSpc>
                <a:spcPct val="140000"/>
              </a:lnSpc>
            </a:pPr>
            <a:r>
              <a:rPr sz="1050" b="0">
                <a:solidFill>
                  <a:srgbClr val="5B5B63"/>
                </a:solidFill>
                <a:latin typeface="Poppins"/>
              </a:rPr>
              <a:t/>
            </a:r>
          </a:p>
        </p:txBody>
      </p:sp>
      <p:sp>
        <p:nvSpPr>
          <p:cNvPr id="22" name="TextBox 21"/>
          <p:cNvSpPr txBox="1"/>
          <p:nvPr/>
        </p:nvSpPr>
        <p:spPr>
          <a:xfrm>
            <a:off x="6210300" y="5219700"/>
            <a:ext cx="2533650" cy="285750"/>
          </a:xfrm>
          <a:prstGeom prst="rect">
            <a:avLst/>
          </a:prstGeom>
          <a:noFill/>
        </p:spPr>
        <p:txBody>
          <a:bodyPr wrap="square" anchor="t" lIns="0" rIns="0" tIns="0" bIns="0">
            <a:spAutoFit/>
          </a:bodyPr>
          <a:lstStyle/>
          <a:p>
            <a:pPr algn="l">
              <a:lnSpc>
                <a:spcPct val="100000"/>
              </a:lnSpc>
            </a:pPr>
            <a:r>
              <a:rPr sz="825" b="1">
                <a:solidFill>
                  <a:srgbClr val="000000"/>
                </a:solidFill>
                <a:latin typeface="Poppins"/>
              </a:rPr>
              <a:t>वे आपसे कोई कोड पढ़कर सुनाने को कहते हैं। अभी-अभी SMS पर एक बार इस्तेमाल होने वाला कोड (OTP) आया है, और वे उसे "आपकी पहचान जाँचने के लिए" माँगते हैं। पूरी ठगी यही है — कोड बताने का मतलब है अपना खाता या अपने पैसे उनके हवाले कर देना।</a:t>
            </a:r>
          </a:p>
        </p:txBody>
      </p:sp>
      <p:sp>
        <p:nvSpPr>
          <p:cNvPr id="23" name="TextBox 22"/>
          <p:cNvSpPr txBox="1"/>
          <p:nvPr/>
        </p:nvSpPr>
        <p:spPr>
          <a:xfrm>
            <a:off x="6210300" y="5486400"/>
            <a:ext cx="2533650" cy="628650"/>
          </a:xfrm>
          <a:prstGeom prst="rect">
            <a:avLst/>
          </a:prstGeom>
          <a:noFill/>
        </p:spPr>
        <p:txBody>
          <a:bodyPr wrap="square" anchor="t" lIns="0" rIns="0" tIns="0" bIns="0">
            <a:spAutoFit/>
          </a:bodyPr>
          <a:lstStyle/>
          <a:p>
            <a:pPr algn="l">
              <a:lnSpc>
                <a:spcPct val="140000"/>
              </a:lnSpc>
            </a:pPr>
            <a:r>
              <a:rPr sz="1050" b="0">
                <a:solidFill>
                  <a:srgbClr val="5B5B63"/>
                </a:solidFill>
                <a:latin typeface="Poppins"/>
              </a:rPr>
              <a:t/>
            </a:r>
          </a:p>
        </p:txBody>
      </p:sp>
      <p:sp>
        <p:nvSpPr>
          <p:cNvPr id="24" name="TextBox 23"/>
          <p:cNvSpPr txBox="1"/>
          <p:nvPr/>
        </p:nvSpPr>
        <p:spPr>
          <a:xfrm>
            <a:off x="8972550" y="5219700"/>
            <a:ext cx="2533650" cy="285750"/>
          </a:xfrm>
          <a:prstGeom prst="rect">
            <a:avLst/>
          </a:prstGeom>
          <a:noFill/>
        </p:spPr>
        <p:txBody>
          <a:bodyPr wrap="square" anchor="t" lIns="0" rIns="0" tIns="0" bIns="0">
            <a:spAutoFit/>
          </a:bodyPr>
          <a:lstStyle/>
          <a:p>
            <a:pPr algn="l">
              <a:lnSpc>
                <a:spcPct val="100000"/>
              </a:lnSpc>
            </a:pPr>
            <a:r>
              <a:rPr sz="825" b="1">
                <a:solidFill>
                  <a:srgbClr val="000000"/>
                </a:solidFill>
                <a:latin typeface="Poppins"/>
              </a:rPr>
              <a:t>पैसे देने का अजीब तरीक़ा। किसी और के कार्ड पर ट्रांसफ़र, क्रिप्टोकरेंसी, गिफ़्ट कार्ड, पेमेंट ऐप, या नक़द पैसे लेने घर आया कूरियर वाला। अमेरिकी एजेंसी FTC का नियम: ऐसे किसी को कभी पैसे न दें, जो ज़िद करे कि आप सिर्फ़ क्रिप्टोकरेंसी, Western Union या MoneyGram जैसी पैसे भेजने वाली किसी सर्विस, किसी पेमेंट ऐप या गिफ़्ट कार्ड से ही पैसे दे सकते हैं। और FTC के अपने शब्दों में: "सिर्फ़ ठग ही क्रिप्टोकरेंसी में पैसे माँगते हैं।"</a:t>
            </a:r>
          </a:p>
        </p:txBody>
      </p:sp>
      <p:sp>
        <p:nvSpPr>
          <p:cNvPr id="25" name="TextBox 24"/>
          <p:cNvSpPr txBox="1"/>
          <p:nvPr/>
        </p:nvSpPr>
        <p:spPr>
          <a:xfrm>
            <a:off x="8972550" y="5486400"/>
            <a:ext cx="2533650" cy="628650"/>
          </a:xfrm>
          <a:prstGeom prst="rect">
            <a:avLst/>
          </a:prstGeom>
          <a:noFill/>
        </p:spPr>
        <p:txBody>
          <a:bodyPr wrap="square" anchor="t" lIns="0" rIns="0" tIns="0" bIns="0">
            <a:spAutoFit/>
          </a:bodyPr>
          <a:lstStyle/>
          <a:p>
            <a:pPr algn="l">
              <a:lnSpc>
                <a:spcPct val="140000"/>
              </a:lnSpc>
            </a:pPr>
            <a:r>
              <a:rPr sz="1050" b="0">
                <a:solidFill>
                  <a:srgbClr val="5B5B63"/>
                </a:solidFill>
                <a:latin typeface="Poppins"/>
              </a:rPr>
              <a:t/>
            </a:r>
          </a:p>
        </p:txBody>
      </p:sp>
      <p:pic>
        <p:nvPicPr>
          <p:cNvPr id="26" name="Picture 25" descr="icon-512.png"/>
          <p:cNvPicPr>
            <a:picLocks noChangeAspect="1"/>
          </p:cNvPicPr>
          <p:nvPr/>
        </p:nvPicPr>
        <p:blipFill>
          <a:blip r:embed="rId2"/>
          <a:stretch>
            <a:fillRect/>
          </a:stretch>
        </p:blipFill>
        <p:spPr>
          <a:xfrm>
            <a:off x="685800" y="6267450"/>
            <a:ext cx="266700" cy="266700"/>
          </a:xfrm>
          <a:prstGeom prst="rect">
            <a:avLst/>
          </a:prstGeom>
        </p:spPr>
      </p:pic>
      <p:sp>
        <p:nvSpPr>
          <p:cNvPr id="27" name="TextBox 26"/>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28" name="TextBox 27"/>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AI और ठग</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अगर ठगी हो ही चुकी है</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01</a:t>
            </a:r>
          </a:p>
        </p:txBody>
      </p:sp>
      <p:sp>
        <p:nvSpPr>
          <p:cNvPr id="6" name="TextBox 5"/>
          <p:cNvSpPr txBox="1"/>
          <p:nvPr/>
        </p:nvSpPr>
        <p:spPr>
          <a:xfrm>
            <a:off x="11049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भारत — पैसा चला गया</a:t>
            </a:r>
          </a:p>
        </p:txBody>
      </p:sp>
      <p:sp>
        <p:nvSpPr>
          <p:cNvPr id="7" name="TextBox 6"/>
          <p:cNvSpPr txBox="1"/>
          <p:nvPr/>
        </p:nvSpPr>
        <p:spPr>
          <a:xfrm>
            <a:off x="11049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तुरंत 1930 पर कॉल करें या cybercrime.gov.in पर शिकायत दर्ज करें। जल्दी बताने से पैसा ठगों तक पहुँचने से पहले रोका जा सकता है। उसी समय अपने बैंक को भी बताइए</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02</a:t>
            </a:r>
          </a:p>
        </p:txBody>
      </p:sp>
      <p:sp>
        <p:nvSpPr>
          <p:cNvPr id="9" name="TextBox 8"/>
          <p:cNvSpPr txBox="1"/>
          <p:nvPr/>
        </p:nvSpPr>
        <p:spPr>
          <a:xfrm>
            <a:off x="6781800" y="2381250"/>
            <a:ext cx="4724400" cy="231648"/>
          </a:xfrm>
          <a:prstGeom prst="rect">
            <a:avLst/>
          </a:prstGeom>
          <a:noFill/>
        </p:spPr>
        <p:txBody>
          <a:bodyPr wrap="square" anchor="t" lIns="0" rIns="0" tIns="0" bIns="0">
            <a:spAutoFit/>
          </a:bodyPr>
          <a:lstStyle/>
          <a:p>
            <a:pPr algn="l">
              <a:lnSpc>
                <a:spcPct val="115000"/>
              </a:lnSpc>
            </a:pPr>
            <a:r>
              <a:rPr sz="1425" b="1">
                <a:solidFill>
                  <a:srgbClr val="000000"/>
                </a:solidFill>
                <a:latin typeface="Poppins"/>
              </a:rPr>
              <a:t>भारत — बिना आपकी मर्ज़ी के बैंक या UPI से पैसा कटा</a:t>
            </a:r>
          </a:p>
        </p:txBody>
      </p:sp>
      <p:sp>
        <p:nvSpPr>
          <p:cNvPr id="10" name="TextBox 9"/>
          <p:cNvSpPr txBox="1"/>
          <p:nvPr/>
        </p:nvSpPr>
        <p:spPr>
          <a:xfrm>
            <a:off x="6781800" y="2650998"/>
            <a:ext cx="4724400" cy="701802"/>
          </a:xfrm>
          <a:prstGeom prst="rect">
            <a:avLst/>
          </a:prstGeom>
          <a:noFill/>
        </p:spPr>
        <p:txBody>
          <a:bodyPr wrap="square" anchor="t" lIns="0" rIns="0" tIns="0" bIns="0">
            <a:spAutoFit/>
          </a:bodyPr>
          <a:lstStyle/>
          <a:p>
            <a:pPr algn="l">
              <a:lnSpc>
                <a:spcPct val="145000"/>
              </a:lnSpc>
            </a:pPr>
            <a:r>
              <a:rPr sz="975" b="0">
                <a:solidFill>
                  <a:srgbClr val="5B5B63"/>
                </a:solidFill>
                <a:latin typeface="Poppins"/>
              </a:rPr>
              <a:t>उसी समय अपने बैंक या पेमेंट ऐप को बताइए — जितनी देर होगी, पैसा वापस मिलने की उम्मीद उतनी कम होगी। बैंक 30 दिन में जवाब न दे या जवाब ठीक न लगे, तो RBI लोकपाल में मुफ़्त शिकायत करें: cms.rbi.org.in या टोल-फ़्री 14448</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03</a:t>
            </a:r>
          </a:p>
        </p:txBody>
      </p:sp>
      <p:sp>
        <p:nvSpPr>
          <p:cNvPr id="12" name="TextBox 11"/>
          <p:cNvSpPr txBox="1"/>
          <p:nvPr/>
        </p:nvSpPr>
        <p:spPr>
          <a:xfrm>
            <a:off x="11049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भारत — संदिग्ध कॉल, SMS या WhatsApp संदेश</a:t>
            </a:r>
          </a:p>
        </p:txBody>
      </p:sp>
      <p:sp>
        <p:nvSpPr>
          <p:cNvPr id="13" name="TextBox 12"/>
          <p:cNvSpPr txBox="1"/>
          <p:nvPr/>
        </p:nvSpPr>
        <p:spPr>
          <a:xfrm>
            <a:off x="1104900" y="3906774"/>
            <a:ext cx="4724400" cy="665226"/>
          </a:xfrm>
          <a:prstGeom prst="rect">
            <a:avLst/>
          </a:prstGeom>
          <a:noFill/>
        </p:spPr>
        <p:txBody>
          <a:bodyPr wrap="square" anchor="t" lIns="0" rIns="0" tIns="0" bIns="0">
            <a:spAutoFit/>
          </a:bodyPr>
          <a:lstStyle/>
          <a:p>
            <a:pPr algn="l">
              <a:lnSpc>
                <a:spcPct val="145000"/>
              </a:lnSpc>
            </a:pPr>
            <a:r>
              <a:rPr sz="1125" b="0">
                <a:solidFill>
                  <a:srgbClr val="5B5B63"/>
                </a:solidFill>
                <a:latin typeface="Poppins"/>
              </a:rPr>
              <a:t>संचार साथी पोर्टल (sancharsaathi.gov.in) की चक्षु सुविधा में रिपोर्ट करें। वहीं आप देख सकते हैं कि आपके नाम पर कौन-कौन से मोबाइल नंबर चल रहे हैं, और खोया या चोरी हुआ फ़ोन बंद करवा सकते हैं</a:t>
            </a:r>
          </a:p>
        </p:txBody>
      </p:sp>
      <p:sp>
        <p:nvSpPr>
          <p:cNvPr id="14" name="TextBox 13"/>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04</a:t>
            </a:r>
          </a:p>
        </p:txBody>
      </p:sp>
      <p:sp>
        <p:nvSpPr>
          <p:cNvPr id="15" name="TextBox 14"/>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UAE</a:t>
            </a:r>
          </a:p>
        </p:txBody>
      </p:sp>
      <p:sp>
        <p:nvSpPr>
          <p:cNvPr id="16" name="TextBox 15"/>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Poppins"/>
              </a:rPr>
              <a:t>पुलिस — 999। ऑनलाइन ठगी की शिकायत दुबई पुलिस के eCrime प्लेटफ़ॉर्म (ecrimehub.gov.ae) पर, या अपने अमीरात की पुलिस में</a:t>
            </a:r>
          </a:p>
        </p:txBody>
      </p:sp>
      <p:sp>
        <p:nvSpPr>
          <p:cNvPr id="17" name="TextBox 16"/>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05</a:t>
            </a:r>
          </a:p>
        </p:txBody>
      </p:sp>
      <p:sp>
        <p:nvSpPr>
          <p:cNvPr id="18" name="TextBox 17"/>
          <p:cNvSpPr txBox="1"/>
          <p:nvPr/>
        </p:nvSpPr>
        <p:spPr>
          <a:xfrm>
            <a:off x="11049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सऊदी अरब</a:t>
            </a:r>
          </a:p>
        </p:txBody>
      </p:sp>
      <p:sp>
        <p:nvSpPr>
          <p:cNvPr id="19" name="TextBox 18"/>
          <p:cNvSpPr txBox="1"/>
          <p:nvPr/>
        </p:nvSpPr>
        <p:spPr>
          <a:xfrm>
            <a:off x="1104900" y="5125974"/>
            <a:ext cx="4724400" cy="665226"/>
          </a:xfrm>
          <a:prstGeom prst="rect">
            <a:avLst/>
          </a:prstGeom>
          <a:noFill/>
        </p:spPr>
        <p:txBody>
          <a:bodyPr wrap="square" anchor="t" lIns="0" rIns="0" tIns="0" bIns="0">
            <a:spAutoFit/>
          </a:bodyPr>
          <a:lstStyle/>
          <a:p>
            <a:pPr algn="l">
              <a:lnSpc>
                <a:spcPct val="145000"/>
              </a:lnSpc>
            </a:pPr>
            <a:r>
              <a:rPr sz="900" b="0">
                <a:solidFill>
                  <a:srgbClr val="5B5B63"/>
                </a:solidFill>
                <a:latin typeface="Poppins"/>
              </a:rPr>
              <a:t>पुलिस — रियाद, मक्का और पूर्वी प्रांत में 911, बाकी प्रांतों में 999। पैसा चला गया हो, तो उसी समय अपने बैंक की 24 घंटे चलने वाली फ्रॉड हेल्पलाइन पर कॉल करें या बैंक ऐप से खाता और कार्ड तुरंत बंद करें — सऊदी केंद्रीय बैंक (SAMA) के नियम से हर बैंक को ये सुविधाएँ देनी होती हैं</a:t>
            </a:r>
          </a:p>
        </p:txBody>
      </p:sp>
      <p:sp>
        <p:nvSpPr>
          <p:cNvPr id="20" name="TextBox 19"/>
          <p:cNvSpPr txBox="1"/>
          <p:nvPr/>
        </p:nvSpPr>
        <p:spPr>
          <a:xfrm>
            <a:off x="63627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06</a:t>
            </a:r>
          </a:p>
        </p:txBody>
      </p:sp>
      <p:sp>
        <p:nvSpPr>
          <p:cNvPr id="21" name="TextBox 20"/>
          <p:cNvSpPr txBox="1"/>
          <p:nvPr/>
        </p:nvSpPr>
        <p:spPr>
          <a:xfrm>
            <a:off x="67818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Poppins"/>
              </a:rPr>
              <a:t>क़तर</a:t>
            </a:r>
          </a:p>
        </p:txBody>
      </p:sp>
      <p:sp>
        <p:nvSpPr>
          <p:cNvPr id="22" name="TextBox 21"/>
          <p:cNvSpPr txBox="1"/>
          <p:nvPr/>
        </p:nvSpPr>
        <p:spPr>
          <a:xfrm>
            <a:off x="6781800" y="5125974"/>
            <a:ext cx="4724400" cy="665226"/>
          </a:xfrm>
          <a:prstGeom prst="rect">
            <a:avLst/>
          </a:prstGeom>
          <a:noFill/>
        </p:spPr>
        <p:txBody>
          <a:bodyPr wrap="square" anchor="t" lIns="0" rIns="0" tIns="0" bIns="0">
            <a:spAutoFit/>
          </a:bodyPr>
          <a:lstStyle/>
          <a:p>
            <a:pPr algn="l">
              <a:lnSpc>
                <a:spcPct val="145000"/>
              </a:lnSpc>
            </a:pPr>
            <a:r>
              <a:rPr sz="900" b="0">
                <a:solidFill>
                  <a:srgbClr val="5B5B63"/>
                </a:solidFill>
                <a:latin typeface="Poppins"/>
              </a:rPr>
              <a:t>पुलिस — 999। ऑनलाइन ठगी: गृह मंत्रालय का साइबर अपराध निरोधक केंद्र — 2347444, हॉटलाइन 66815757, ईमेल cccc@moi.gov.qa, या Metrash2 ऐप में रिपोर्ट करें। संदिग्ध लेन-देन दिखे तो तुरंत अपने बैंक से संपर्क करें — यह क़तर के केंद्रीय बैंक की सलाह है</a:t>
            </a:r>
          </a:p>
        </p:txBody>
      </p:sp>
      <p:pic>
        <p:nvPicPr>
          <p:cNvPr id="23" name="Picture 22" descr="icon-512.png"/>
          <p:cNvPicPr>
            <a:picLocks noChangeAspect="1"/>
          </p:cNvPicPr>
          <p:nvPr/>
        </p:nvPicPr>
        <p:blipFill>
          <a:blip r:embed="rId2"/>
          <a:stretch>
            <a:fillRect/>
          </a:stretch>
        </p:blipFill>
        <p:spPr>
          <a:xfrm>
            <a:off x="685800" y="6267450"/>
            <a:ext cx="266700" cy="266700"/>
          </a:xfrm>
          <a:prstGeom prst="rect">
            <a:avLst/>
          </a:prstGeom>
        </p:spPr>
      </p:pic>
      <p:sp>
        <p:nvSpPr>
          <p:cNvPr id="24" name="TextBox 23"/>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25" name="TextBox 24"/>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AI और ठग</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बचाव — FBI की आधिकारिक सलाह</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7" name="TextBox 6"/>
          <p:cNvSpPr txBox="1"/>
          <p:nvPr/>
        </p:nvSpPr>
        <p:spPr>
          <a:xfrm>
            <a:off x="1009650" y="2381250"/>
            <a:ext cx="10287000" cy="737234"/>
          </a:xfrm>
          <a:prstGeom prst="rect">
            <a:avLst/>
          </a:prstGeom>
          <a:noFill/>
        </p:spPr>
        <p:txBody>
          <a:bodyPr wrap="square" anchor="t" lIns="0" rIns="0" tIns="0" bIns="0">
            <a:spAutoFit/>
          </a:bodyPr>
          <a:lstStyle/>
          <a:p>
            <a:pPr algn="l">
              <a:lnSpc>
                <a:spcPct val="140000"/>
              </a:lnSpc>
            </a:pPr>
            <a:r>
              <a:rPr sz="1275" b="0">
                <a:solidFill>
                  <a:srgbClr val="000000"/>
                </a:solidFill>
                <a:latin typeface="Poppins"/>
              </a:rPr>
              <a:t>शब्द बेमतलब हो और उसका आपसे कोई लेना-देना न हो : पालतू जानवर का नाम नहीं, माँ का शादी से पहले वाला सरनेम नहीं, उस गली का नाम नहीं जहाँ आप बड़े हुए — ये सब बातें बहुत पहले ही लीक होकर तरह-तरह के डेटाबेस में पहुँच चुकी हैं। कुछ ऐसा, जैसे "बैंगनी केतली"।</a:t>
            </a:r>
          </a:p>
        </p:txBody>
      </p:sp>
      <p:sp>
        <p:nvSpPr>
          <p:cNvPr id="8" name="TextBox 7"/>
          <p:cNvSpPr txBox="1"/>
          <p:nvPr/>
        </p:nvSpPr>
        <p:spPr>
          <a:xfrm>
            <a:off x="685800" y="325183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9" name="TextBox 8"/>
          <p:cNvSpPr txBox="1"/>
          <p:nvPr/>
        </p:nvSpPr>
        <p:spPr>
          <a:xfrm>
            <a:off x="1009650" y="323278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इसे आमने-सामने मिलकर ज़ुबानी बताइए। इसे किसी मैसेज में मत लिखिए।</a:t>
            </a:r>
          </a:p>
        </p:txBody>
      </p:sp>
      <p:sp>
        <p:nvSpPr>
          <p:cNvPr id="10" name="TextBox 9"/>
          <p:cNvSpPr txBox="1"/>
          <p:nvPr/>
        </p:nvSpPr>
        <p:spPr>
          <a:xfrm>
            <a:off x="685800" y="370332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1" name="TextBox 10"/>
          <p:cNvSpPr txBox="1"/>
          <p:nvPr/>
        </p:nvSpPr>
        <p:spPr>
          <a:xfrm>
            <a:off x="1009650" y="368426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सबको बताइए: माता-पिता, बच्चे, नाती-पोते, पति या पत्नी।</a:t>
            </a:r>
          </a:p>
        </p:txBody>
      </p:sp>
      <p:sp>
        <p:nvSpPr>
          <p:cNvPr id="12" name="TextBox 11"/>
          <p:cNvSpPr txBox="1"/>
          <p:nvPr/>
        </p:nvSpPr>
        <p:spPr>
          <a:xfrm>
            <a:off x="685800" y="415480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3" name="TextBox 12"/>
          <p:cNvSpPr txBox="1"/>
          <p:nvPr/>
        </p:nvSpPr>
        <p:spPr>
          <a:xfrm>
            <a:off x="1009650" y="4135754"/>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कोड वर्ड दूसरी जाँच है, अकेली जाँच नहीं। पहली जाँच यह है: फ़ोन काटिए और ख़ुद वापस फ़ोन कीजिए।</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AI से डरिए मत</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पाँच वाक्य जो हमेशा काम आते हैं</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7" name="TextBox 6"/>
          <p:cNvSpPr txBox="1"/>
          <p:nvPr/>
        </p:nvSpPr>
        <p:spPr>
          <a:xfrm>
            <a:off x="1009650" y="238125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"और आसान भाषा में समझाइए, जैसे मेरी उम्र 10 साल हो।"</a:t>
            </a:r>
          </a:p>
        </p:txBody>
      </p:sp>
      <p:sp>
        <p:nvSpPr>
          <p:cNvPr id="8" name="TextBox 7"/>
          <p:cNvSpPr txBox="1"/>
          <p:nvPr/>
        </p:nvSpPr>
        <p:spPr>
          <a:xfrm>
            <a:off x="685800" y="285178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9" name="TextBox 8"/>
          <p:cNvSpPr txBox="1"/>
          <p:nvPr/>
        </p:nvSpPr>
        <p:spPr>
          <a:xfrm>
            <a:off x="1009650" y="283273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"यह बहुत लंबा है। इसे पाँच वाक्यों में छोटा कीजिए।"</a:t>
            </a:r>
          </a:p>
        </p:txBody>
      </p:sp>
      <p:sp>
        <p:nvSpPr>
          <p:cNvPr id="10" name="TextBox 9"/>
          <p:cNvSpPr txBox="1"/>
          <p:nvPr/>
        </p:nvSpPr>
        <p:spPr>
          <a:xfrm>
            <a:off x="685800" y="330326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1" name="TextBox 10"/>
          <p:cNvSpPr txBox="1"/>
          <p:nvPr/>
        </p:nvSpPr>
        <p:spPr>
          <a:xfrm>
            <a:off x="1009650" y="328421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"इंटरनेट पर खोजिए और मुझे अपने स्रोतों के लिंक दीजिए।"</a:t>
            </a:r>
          </a:p>
        </p:txBody>
      </p:sp>
      <p:sp>
        <p:nvSpPr>
          <p:cNvPr id="12" name="TextBox 11"/>
          <p:cNvSpPr txBox="1"/>
          <p:nvPr/>
        </p:nvSpPr>
        <p:spPr>
          <a:xfrm>
            <a:off x="685800" y="375475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3" name="TextBox 12"/>
          <p:cNvSpPr txBox="1"/>
          <p:nvPr/>
        </p:nvSpPr>
        <p:spPr>
          <a:xfrm>
            <a:off x="1009650" y="3735704"/>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"अगर आपको पक्का नहीं पता, तो कुछ गढ़ने के बजाय साफ़ कह दीजिए।"</a:t>
            </a:r>
          </a:p>
        </p:txBody>
      </p:sp>
      <p:sp>
        <p:nvSpPr>
          <p:cNvPr id="14" name="TextBox 13"/>
          <p:cNvSpPr txBox="1"/>
          <p:nvPr/>
        </p:nvSpPr>
        <p:spPr>
          <a:xfrm>
            <a:off x="685800" y="420623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5" name="TextBox 14"/>
          <p:cNvSpPr txBox="1"/>
          <p:nvPr/>
        </p:nvSpPr>
        <p:spPr>
          <a:xfrm>
            <a:off x="1009650" y="418718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"बेहतर जवाब देने के लिए आप मुझसे क्या पूछना चाहेंगे?"</a:t>
            </a:r>
          </a:p>
        </p:txBody>
      </p:sp>
      <p:pic>
        <p:nvPicPr>
          <p:cNvPr id="16" name="Picture 15" descr="icon-512.png"/>
          <p:cNvPicPr>
            <a:picLocks noChangeAspect="1"/>
          </p:cNvPicPr>
          <p:nvPr/>
        </p:nvPicPr>
        <p:blipFill>
          <a:blip r:embed="rId2"/>
          <a:stretch>
            <a:fillRect/>
          </a:stretch>
        </p:blipFill>
        <p:spPr>
          <a:xfrm>
            <a:off x="685800" y="6267450"/>
            <a:ext cx="266700" cy="266700"/>
          </a:xfrm>
          <a:prstGeom prst="rect">
            <a:avLst/>
          </a:prstGeom>
        </p:spPr>
      </p:pic>
      <p:sp>
        <p:nvSpPr>
          <p:cNvPr id="17" name="TextBox 16"/>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18" name="TextBox 17"/>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Poppins"/>
              </a:rPr>
              <a:t>// AI से डरिए मत</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तथ्यों की जाँच — 4 क़दम</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7" name="TextBox 6"/>
          <p:cNvSpPr txBox="1"/>
          <p:nvPr/>
        </p:nvSpPr>
        <p:spPr>
          <a:xfrm>
            <a:off x="1009650" y="238125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लिंक माँगिए — और उन्हें खोलकर देखिए</a:t>
            </a:r>
          </a:p>
        </p:txBody>
      </p:sp>
      <p:sp>
        <p:nvSpPr>
          <p:cNvPr id="8" name="TextBox 7"/>
          <p:cNvSpPr txBox="1"/>
          <p:nvPr/>
        </p:nvSpPr>
        <p:spPr>
          <a:xfrm>
            <a:off x="685800" y="285178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9" name="TextBox 8"/>
          <p:cNvSpPr txBox="1"/>
          <p:nvPr/>
        </p:nvSpPr>
        <p:spPr>
          <a:xfrm>
            <a:off x="1009650" y="283273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खोजकर पक्का कीजिए कि वह स्रोत सच में मौजूद है</a:t>
            </a:r>
          </a:p>
        </p:txBody>
      </p:sp>
      <p:sp>
        <p:nvSpPr>
          <p:cNvPr id="10" name="TextBox 9"/>
          <p:cNvSpPr txBox="1"/>
          <p:nvPr/>
        </p:nvSpPr>
        <p:spPr>
          <a:xfrm>
            <a:off x="685800" y="330326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1" name="TextBox 10"/>
          <p:cNvSpPr txBox="1"/>
          <p:nvPr/>
        </p:nvSpPr>
        <p:spPr>
          <a:xfrm>
            <a:off x="1009650" y="328421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वही बात नई चैट में, दूसरे शब्दों में पूछिए</a:t>
            </a:r>
          </a:p>
        </p:txBody>
      </p:sp>
      <p:sp>
        <p:nvSpPr>
          <p:cNvPr id="12" name="TextBox 11"/>
          <p:cNvSpPr txBox="1"/>
          <p:nvPr/>
        </p:nvSpPr>
        <p:spPr>
          <a:xfrm>
            <a:off x="685800" y="375475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Poppins"/>
              </a:rPr>
              <a:t>—</a:t>
            </a:r>
          </a:p>
        </p:txBody>
      </p:sp>
      <p:sp>
        <p:nvSpPr>
          <p:cNvPr id="13" name="TextBox 12"/>
          <p:cNvSpPr txBox="1"/>
          <p:nvPr/>
        </p:nvSpPr>
        <p:spPr>
          <a:xfrm>
            <a:off x="1009650" y="3735704"/>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Poppins"/>
              </a:rPr>
              <a:t>ज़रूरी बातों के लिए किसी इंसान से पूछिए: डॉक्टर, वकील, बैंक</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Poppins"/>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Poppins"/>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con-512.png"/>
          <p:cNvPicPr>
            <a:picLocks noChangeAspect="1"/>
          </p:cNvPicPr>
          <p:nvPr/>
        </p:nvPicPr>
        <p:blipFill>
          <a:blip r:embed="rId2"/>
          <a:stretch>
            <a:fillRect/>
          </a:stretch>
        </p:blipFill>
        <p:spPr>
          <a:xfrm>
            <a:off x="685800" y="533400"/>
            <a:ext cx="419100" cy="419100"/>
          </a:xfrm>
          <a:prstGeom prst="rect">
            <a:avLst/>
          </a:prstGeom>
        </p:spPr>
      </p:pic>
      <p:sp>
        <p:nvSpPr>
          <p:cNvPr id="4" name="TextBox 3"/>
          <p:cNvSpPr txBox="1"/>
          <p:nvPr/>
        </p:nvSpPr>
        <p:spPr>
          <a:xfrm>
            <a:off x="1257300" y="628650"/>
            <a:ext cx="4762500" cy="247649"/>
          </a:xfrm>
          <a:prstGeom prst="rect">
            <a:avLst/>
          </a:prstGeom>
          <a:noFill/>
        </p:spPr>
        <p:txBody>
          <a:bodyPr wrap="square" anchor="t" lIns="0" rIns="0" tIns="0" bIns="0">
            <a:spAutoFit/>
          </a:bodyPr>
          <a:lstStyle/>
          <a:p>
            <a:pPr algn="l">
              <a:lnSpc>
                <a:spcPct val="100000"/>
              </a:lnSpc>
            </a:pPr>
            <a:r>
              <a:rPr sz="1200" b="0" spc="97">
                <a:solidFill>
                  <a:srgbClr val="FFFFFF"/>
                </a:solidFill>
                <a:latin typeface="Poppins"/>
              </a:rPr>
              <a:t>LAZAREV CLOUD</a:t>
            </a:r>
          </a:p>
        </p:txBody>
      </p:sp>
      <p:sp>
        <p:nvSpPr>
          <p:cNvPr id="5" name="TextBox 4"/>
          <p:cNvSpPr txBox="1"/>
          <p:nvPr/>
        </p:nvSpPr>
        <p:spPr>
          <a:xfrm>
            <a:off x="685800" y="2381250"/>
            <a:ext cx="9525000" cy="1236344"/>
          </a:xfrm>
          <a:prstGeom prst="rect">
            <a:avLst/>
          </a:prstGeom>
          <a:noFill/>
        </p:spPr>
        <p:txBody>
          <a:bodyPr wrap="square" anchor="t" lIns="0" rIns="0" tIns="0" bIns="0">
            <a:spAutoFit/>
          </a:bodyPr>
          <a:lstStyle/>
          <a:p>
            <a:pPr algn="l">
              <a:lnSpc>
                <a:spcPct val="102000"/>
              </a:lnSpc>
            </a:pPr>
            <a:r>
              <a:rPr sz="4125" b="0">
                <a:solidFill>
                  <a:srgbClr val="FFFFFF"/>
                </a:solidFill>
                <a:latin typeface="Poppins"/>
              </a:rPr>
              <a:t>पाठ 5 का अभ्यास — पूरे कोर्स की सबसे ज़रूरी बात</a:t>
            </a:r>
          </a:p>
        </p:txBody>
      </p:sp>
      <p:sp>
        <p:nvSpPr>
          <p:cNvPr id="6" name="TextBox 5"/>
          <p:cNvSpPr txBox="1"/>
          <p:nvPr/>
        </p:nvSpPr>
        <p:spPr>
          <a:xfrm>
            <a:off x="685800" y="3998594"/>
            <a:ext cx="2667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01</a:t>
            </a:r>
          </a:p>
        </p:txBody>
      </p:sp>
      <p:sp>
        <p:nvSpPr>
          <p:cNvPr id="7" name="TextBox 6"/>
          <p:cNvSpPr txBox="1"/>
          <p:nvPr/>
        </p:nvSpPr>
        <p:spPr>
          <a:xfrm>
            <a:off x="1104900" y="3960495"/>
            <a:ext cx="10001250" cy="266700"/>
          </a:xfrm>
          <a:prstGeom prst="rect">
            <a:avLst/>
          </a:prstGeom>
          <a:noFill/>
        </p:spPr>
        <p:txBody>
          <a:bodyPr wrap="square" anchor="t" lIns="0" rIns="0" tIns="0" bIns="0">
            <a:spAutoFit/>
          </a:bodyPr>
          <a:lstStyle/>
          <a:p>
            <a:pPr algn="l">
              <a:lnSpc>
                <a:spcPct val="100000"/>
              </a:lnSpc>
            </a:pPr>
            <a:r>
              <a:rPr sz="1500" b="1">
                <a:solidFill>
                  <a:srgbClr val="FFFFFF"/>
                </a:solidFill>
                <a:latin typeface="Poppins"/>
              </a:rPr>
              <a:t>पहले क़दम और ज़रूरी सेटिंग्स</a:t>
            </a:r>
          </a:p>
        </p:txBody>
      </p:sp>
      <p:sp>
        <p:nvSpPr>
          <p:cNvPr id="8" name="TextBox 7"/>
          <p:cNvSpPr txBox="1"/>
          <p:nvPr/>
        </p:nvSpPr>
        <p:spPr>
          <a:xfrm>
            <a:off x="685800" y="4417695"/>
            <a:ext cx="2667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02</a:t>
            </a:r>
          </a:p>
        </p:txBody>
      </p:sp>
      <p:sp>
        <p:nvSpPr>
          <p:cNvPr id="9" name="TextBox 8"/>
          <p:cNvSpPr txBox="1"/>
          <p:nvPr/>
        </p:nvSpPr>
        <p:spPr>
          <a:xfrm>
            <a:off x="1104900" y="4379595"/>
            <a:ext cx="10001250" cy="266700"/>
          </a:xfrm>
          <a:prstGeom prst="rect">
            <a:avLst/>
          </a:prstGeom>
          <a:noFill/>
        </p:spPr>
        <p:txBody>
          <a:bodyPr wrap="square" anchor="t" lIns="0" rIns="0" tIns="0" bIns="0">
            <a:spAutoFit/>
          </a:bodyPr>
          <a:lstStyle/>
          <a:p>
            <a:pPr algn="l">
              <a:lnSpc>
                <a:spcPct val="100000"/>
              </a:lnSpc>
            </a:pPr>
            <a:r>
              <a:rPr sz="1500" b="1">
                <a:solidFill>
                  <a:srgbClr val="FFFFFF"/>
                </a:solidFill>
                <a:latin typeface="Poppins"/>
              </a:rPr>
              <a:t>सही तरीक़े से कैसे पूछें</a:t>
            </a:r>
          </a:p>
        </p:txBody>
      </p:sp>
      <p:sp>
        <p:nvSpPr>
          <p:cNvPr id="10" name="TextBox 9"/>
          <p:cNvSpPr txBox="1"/>
          <p:nvPr/>
        </p:nvSpPr>
        <p:spPr>
          <a:xfrm>
            <a:off x="685800" y="4836795"/>
            <a:ext cx="2667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Poppins"/>
              </a:rPr>
              <a:t>03</a:t>
            </a:r>
          </a:p>
        </p:txBody>
      </p:sp>
      <p:sp>
        <p:nvSpPr>
          <p:cNvPr id="11" name="TextBox 10"/>
          <p:cNvSpPr txBox="1"/>
          <p:nvPr/>
        </p:nvSpPr>
        <p:spPr>
          <a:xfrm>
            <a:off x="1104900" y="4798694"/>
            <a:ext cx="10001250" cy="266700"/>
          </a:xfrm>
          <a:prstGeom prst="rect">
            <a:avLst/>
          </a:prstGeom>
          <a:noFill/>
        </p:spPr>
        <p:txBody>
          <a:bodyPr wrap="square" anchor="t" lIns="0" rIns="0" tIns="0" bIns="0">
            <a:spAutoFit/>
          </a:bodyPr>
          <a:lstStyle/>
          <a:p>
            <a:pPr algn="l">
              <a:lnSpc>
                <a:spcPct val="100000"/>
              </a:lnSpc>
            </a:pPr>
            <a:r>
              <a:rPr sz="1500" b="1">
                <a:solidFill>
                  <a:srgbClr val="FFFFFF"/>
                </a:solidFill>
                <a:latin typeface="Poppins"/>
              </a:rPr>
              <a:t>यह पूरे भरोसे से ग़लत बताता है</a:t>
            </a:r>
          </a:p>
        </p:txBody>
      </p:sp>
      <p:sp>
        <p:nvSpPr>
          <p:cNvPr id="12" name="TextBox 11"/>
          <p:cNvSpPr txBox="1"/>
          <p:nvPr/>
        </p:nvSpPr>
        <p:spPr>
          <a:xfrm>
            <a:off x="685800" y="6324600"/>
            <a:ext cx="7620000" cy="228600"/>
          </a:xfrm>
          <a:prstGeom prst="rect">
            <a:avLst/>
          </a:prstGeom>
          <a:noFill/>
        </p:spPr>
        <p:txBody>
          <a:bodyPr wrap="square" anchor="t" lIns="0" rIns="0" tIns="0" bIns="0">
            <a:spAutoFit/>
          </a:bodyPr>
          <a:lstStyle/>
          <a:p>
            <a:pPr algn="l">
              <a:lnSpc>
                <a:spcPct val="100000"/>
              </a:lnSpc>
            </a:pPr>
            <a:r>
              <a:rPr sz="1275" b="0" spc="22">
                <a:solidFill>
                  <a:srgbClr val="F81A2C"/>
                </a:solidFill>
                <a:latin typeface="Poppins"/>
              </a:rPr>
              <a:t>नया संस्करण: ai-safety.lazarev.cloud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