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icon-51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533400"/>
            <a:ext cx="419100" cy="4191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257300" y="628650"/>
            <a:ext cx="4762500" cy="24764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0" spc="97">
                <a:solidFill>
                  <a:srgbClr val="FFFFFF"/>
                </a:solidFill>
                <a:latin typeface="Inter"/>
              </a:rPr>
              <a:t>LAZAREV CLOUD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3143250"/>
            <a:ext cx="8572500" cy="2857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350" b="0" spc="22">
                <a:solidFill>
                  <a:srgbClr val="F81A2C"/>
                </a:solidFill>
                <a:latin typeface="Inter"/>
              </a:rPr>
              <a:t>// курс для начинающих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3657600"/>
            <a:ext cx="9810750" cy="19050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7200" b="0">
                <a:solidFill>
                  <a:srgbClr val="FFFFFF"/>
                </a:solidFill>
                <a:latin typeface="Inter"/>
              </a:rPr>
              <a:t>ИИ без страха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85800" y="5257800"/>
            <a:ext cx="8572500" cy="9525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0000"/>
              </a:lnSpc>
            </a:pPr>
            <a:r>
              <a:rPr sz="1350" b="0">
                <a:solidFill>
                  <a:srgbClr val="B6B6BD"/>
                </a:solidFill>
                <a:latin typeface="Inter"/>
              </a:rPr>
              <a:t>Пять коротких уроков о том, как пользоваться ChatGPT и другими ИИ-помощниками — безопасно, с пользой и без лишних сложностей. Написано для родителей, друзей и всех, кто ещё не пробовал.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85800" y="6324600"/>
            <a:ext cx="6667500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75" b="0" spc="22">
                <a:solidFill>
                  <a:srgbClr val="8A8A92"/>
                </a:solidFill>
                <a:latin typeface="Inter"/>
              </a:rPr>
              <a:t>Актуальная версия: ai-safety.lazarev.cloud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81A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914400"/>
            <a:ext cx="3810000" cy="4191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100" b="0" spc="22">
                <a:solidFill>
                  <a:srgbClr val="FFFFFF"/>
                </a:solidFill>
                <a:latin typeface="Inter"/>
              </a:rPr>
              <a:t>10</a:t>
            </a:r>
          </a:p>
        </p:txBody>
      </p:sp>
      <p:sp>
        <p:nvSpPr>
          <p:cNvPr id="4" name="Rectangle 3"/>
          <p:cNvSpPr/>
          <p:nvPr/>
        </p:nvSpPr>
        <p:spPr>
          <a:xfrm>
            <a:off x="10744200" y="914400"/>
            <a:ext cx="533400" cy="533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icon-51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0400" y="990599"/>
            <a:ext cx="381000" cy="381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14400" y="2857500"/>
            <a:ext cx="5905500" cy="2857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0" spc="75">
                <a:solidFill>
                  <a:srgbClr val="FFFFFF"/>
                </a:solidFill>
                <a:latin typeface="Inter"/>
              </a:rPr>
              <a:t>УРОК 3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3276600"/>
            <a:ext cx="8953500" cy="17145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5700" b="0">
                <a:solidFill>
                  <a:srgbClr val="FFFFFF"/>
                </a:solidFill>
                <a:latin typeface="Inter"/>
              </a:rPr>
              <a:t>Как правильно спрашивать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5143500"/>
            <a:ext cx="8572500" cy="12382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0000"/>
              </a:lnSpc>
            </a:pPr>
            <a:r>
              <a:rPr sz="1425" b="0">
                <a:solidFill>
                  <a:srgbClr val="FFFFFF"/>
                </a:solidFill>
                <a:latin typeface="Inter"/>
              </a:rPr>
              <a:t>Разница между «бесполезно» и «вау» — почти всегда в формулировке вопроса. Хорошая новость: учить надо мало, и половина того, что советуют в интернете, уже устарела.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85800" y="685800"/>
            <a:ext cx="8572500" cy="209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25" b="0" spc="22">
                <a:solidFill>
                  <a:srgbClr val="F81A2C"/>
                </a:solidFill>
                <a:latin typeface="Inter"/>
              </a:rPr>
              <a:t>// как правильно спрашивать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933449"/>
            <a:ext cx="10287000" cy="13335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4000"/>
              </a:lnSpc>
            </a:pPr>
            <a:r>
              <a:rPr sz="3900" b="0">
                <a:solidFill>
                  <a:srgbClr val="000000"/>
                </a:solidFill>
                <a:latin typeface="Inter"/>
              </a:rPr>
              <a:t>Формула, которая действительно работает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2438400"/>
            <a:ext cx="266700" cy="209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0" spc="22">
                <a:solidFill>
                  <a:srgbClr val="F81A2C"/>
                </a:solidFill>
                <a:latin typeface="Inter"/>
              </a:rPr>
              <a:t>01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04900" y="2381250"/>
            <a:ext cx="2832099" cy="26822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650" b="1">
                <a:solidFill>
                  <a:srgbClr val="000000"/>
                </a:solidFill>
                <a:latin typeface="Inter"/>
              </a:rPr>
              <a:t>01 · действие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04900" y="2687574"/>
            <a:ext cx="2832099" cy="81762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5000"/>
              </a:lnSpc>
            </a:pPr>
            <a:r>
              <a:rPr sz="1200" b="0">
                <a:solidFill>
                  <a:srgbClr val="5B5B63"/>
                </a:solidFill>
                <a:latin typeface="Inter"/>
              </a:rPr>
              <a:t>Начните с глагола: напиши, объясни, сравни, сократи, составь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470400" y="2438400"/>
            <a:ext cx="266700" cy="209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0" spc="22">
                <a:solidFill>
                  <a:srgbClr val="F81A2C"/>
                </a:solidFill>
                <a:latin typeface="Inter"/>
              </a:rPr>
              <a:t>02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889499" y="2381250"/>
            <a:ext cx="2832099" cy="26822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650" b="1">
                <a:solidFill>
                  <a:srgbClr val="000000"/>
                </a:solidFill>
                <a:latin typeface="Inter"/>
              </a:rPr>
              <a:t>02 · кто я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889499" y="2687574"/>
            <a:ext cx="2832099" cy="81762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5000"/>
              </a:lnSpc>
            </a:pPr>
            <a:r>
              <a:rPr sz="1200" b="0">
                <a:solidFill>
                  <a:srgbClr val="5B5B63"/>
                </a:solidFill>
                <a:latin typeface="Inter"/>
              </a:rPr>
              <a:t>Возраст, уровень («я полный новичок»), для кого текст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54999" y="2438400"/>
            <a:ext cx="266700" cy="209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0" spc="22">
                <a:solidFill>
                  <a:srgbClr val="F81A2C"/>
                </a:solidFill>
                <a:latin typeface="Inter"/>
              </a:rPr>
              <a:t>03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674100" y="2381250"/>
            <a:ext cx="2832099" cy="26822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650" b="1">
                <a:solidFill>
                  <a:srgbClr val="000000"/>
                </a:solidFill>
                <a:latin typeface="Inter"/>
              </a:rPr>
              <a:t>03 · контекст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674100" y="2687574"/>
            <a:ext cx="2832099" cy="81762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5000"/>
              </a:lnSpc>
            </a:pPr>
            <a:r>
              <a:rPr sz="1200" b="0">
                <a:solidFill>
                  <a:srgbClr val="5B5B63"/>
                </a:solidFill>
                <a:latin typeface="Inter"/>
              </a:rPr>
              <a:t>Детали, даты, суммы, что уже пробовал, ограничения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85800" y="3810000"/>
            <a:ext cx="266700" cy="209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0" spc="22">
                <a:solidFill>
                  <a:srgbClr val="F81A2C"/>
                </a:solidFill>
                <a:latin typeface="Inter"/>
              </a:rPr>
              <a:t>04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04900" y="3752850"/>
            <a:ext cx="2832099" cy="26822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650" b="1">
                <a:solidFill>
                  <a:srgbClr val="000000"/>
                </a:solidFill>
                <a:latin typeface="Inter"/>
              </a:rPr>
              <a:t>04 · формат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104900" y="4059174"/>
            <a:ext cx="2832099" cy="81762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5000"/>
              </a:lnSpc>
            </a:pPr>
            <a:r>
              <a:rPr sz="1200" b="0">
                <a:solidFill>
                  <a:srgbClr val="5B5B63"/>
                </a:solidFill>
                <a:latin typeface="Inter"/>
              </a:rPr>
              <a:t>Длина, тон, таблица или список, сколько вариантов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470400" y="3810000"/>
            <a:ext cx="266700" cy="209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0" spc="22">
                <a:solidFill>
                  <a:srgbClr val="F81A2C"/>
                </a:solidFill>
                <a:latin typeface="Inter"/>
              </a:rPr>
              <a:t>05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889499" y="3752850"/>
            <a:ext cx="2832099" cy="26822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650" b="1">
                <a:solidFill>
                  <a:srgbClr val="000000"/>
                </a:solidFill>
                <a:latin typeface="Inter"/>
              </a:rPr>
              <a:t>05 · вопросы ко мне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889499" y="4059174"/>
            <a:ext cx="2832099" cy="81762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5000"/>
              </a:lnSpc>
            </a:pPr>
            <a:r>
              <a:rPr sz="1200" b="0">
                <a:solidFill>
                  <a:srgbClr val="5B5B63"/>
                </a:solidFill>
                <a:latin typeface="Inter"/>
              </a:rPr>
              <a:t>«Если данных не хватает — сначала спроси у меня»</a:t>
            </a:r>
          </a:p>
        </p:txBody>
      </p:sp>
      <p:pic>
        <p:nvPicPr>
          <p:cNvPr id="20" name="Picture 19" descr="icon-51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6267450"/>
            <a:ext cx="266700" cy="26670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1066800" y="6324600"/>
            <a:ext cx="3810000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75" b="0" spc="22">
                <a:solidFill>
                  <a:srgbClr val="5B5B63"/>
                </a:solidFill>
                <a:latin typeface="Inter"/>
              </a:rPr>
              <a:t>ai-safety.lazarev.cloud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0934700" y="6324600"/>
            <a:ext cx="571500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975" b="0" spc="22">
                <a:solidFill>
                  <a:srgbClr val="B6B6BD"/>
                </a:solidFill>
                <a:latin typeface="Inter"/>
              </a:rPr>
              <a:t>11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685800" y="762000"/>
            <a:ext cx="609600" cy="38100"/>
          </a:xfrm>
          <a:prstGeom prst="rect">
            <a:avLst/>
          </a:prstGeom>
          <a:solidFill>
            <a:srgbClr val="F81A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704850"/>
            <a:ext cx="8572500" cy="209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25" b="0" spc="22">
                <a:solidFill>
                  <a:srgbClr val="F81A2C"/>
                </a:solidFill>
                <a:latin typeface="Inter"/>
              </a:rPr>
              <a:t>// как правильно спрашивать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971550"/>
            <a:ext cx="10287000" cy="13335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4000"/>
              </a:lnSpc>
            </a:pPr>
            <a:r>
              <a:rPr sz="3300" b="0">
                <a:solidFill>
                  <a:srgbClr val="000000"/>
                </a:solidFill>
                <a:latin typeface="Inter"/>
              </a:rPr>
              <a:t>Устаревшие приёмы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2400300"/>
            <a:ext cx="228600" cy="24764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75" b="0">
                <a:solidFill>
                  <a:srgbClr val="F81A2C"/>
                </a:solidFill>
                <a:latin typeface="Inter"/>
              </a:rPr>
              <a:t>—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9650" y="2381250"/>
            <a:ext cx="10287000" cy="73723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0000"/>
              </a:lnSpc>
            </a:pPr>
            <a:r>
              <a:rPr sz="1275" b="0">
                <a:solidFill>
                  <a:srgbClr val="000000"/>
                </a:solidFill>
                <a:latin typeface="Inter"/>
              </a:rPr>
              <a:t>«Ты — эксперт с 20-летним опытом…» — Anthropic относит это к приёмам, «о которых вы могли слышать» и пишет, что современным моделям тяжеловесная роль чаще всего не нужна. Лучше сказать, под каким углом смотреть: «разбери этот договор с точки зрения рисков для меня». А вот как способ задать тон («объясни, как врач объяснил бы пациенту») роль по-прежнему полезна.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85800" y="3251835"/>
            <a:ext cx="228600" cy="24764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75" b="0">
                <a:solidFill>
                  <a:srgbClr val="F81A2C"/>
                </a:solidFill>
                <a:latin typeface="Inter"/>
              </a:rPr>
              <a:t>—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09650" y="3232785"/>
            <a:ext cx="10287000" cy="73723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0000"/>
              </a:lnSpc>
            </a:pPr>
            <a:r>
              <a:rPr sz="1275" b="0">
                <a:solidFill>
                  <a:srgbClr val="000000"/>
                </a:solidFill>
                <a:latin typeface="Inter"/>
              </a:rPr>
              <a:t>«Думай шаг за шагом» — для «думающих» моделей документация OpenAI советует не просить их рассуждать пошагово : такие модели рассуждают внутри себя, поэтому просьба «не нужна, а иногда мешает». Исследование Уортонской школы (июнь 2025) показало то же для рассуждающих моделей: прирост в пределах 3%, у одной модели — минус 3%, при росте времени ответа на 20–80%.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85800" y="4103370"/>
            <a:ext cx="228600" cy="24764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75" b="0">
                <a:solidFill>
                  <a:srgbClr val="F81A2C"/>
                </a:solidFill>
                <a:latin typeface="Inter"/>
              </a:rPr>
              <a:t>—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09650" y="4084319"/>
            <a:ext cx="10287000" cy="73723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0000"/>
              </a:lnSpc>
            </a:pPr>
            <a:r>
              <a:rPr sz="1275" b="0">
                <a:solidFill>
                  <a:srgbClr val="000000"/>
                </a:solidFill>
                <a:latin typeface="Inter"/>
              </a:rPr>
              <a:t>«Пожалуйста», «я тебе заплачу $1000», «от этого зависит моя карьера» — отдельное исследование Уортона (август 2025) сравнило обычный запрос с восемью видами давления, включая обещание денег и угрозы. Устойчивого эффекта нет ни у одного. Более того, лишний текст мешает : модель начинает реагировать на него вместо вопроса.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85800" y="4954904"/>
            <a:ext cx="228600" cy="24764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75" b="0">
                <a:solidFill>
                  <a:srgbClr val="F81A2C"/>
                </a:solidFill>
                <a:latin typeface="Inter"/>
              </a:rPr>
              <a:t>—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09650" y="4935855"/>
            <a:ext cx="10287000" cy="590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0000"/>
              </a:lnSpc>
            </a:pPr>
            <a:r>
              <a:rPr sz="1500" b="0">
                <a:solidFill>
                  <a:srgbClr val="000000"/>
                </a:solidFill>
                <a:latin typeface="Inter"/>
              </a:rPr>
              <a:t>Специальные значки и разметка вроде тегов — обычному человеку не нужны. Anthropic пишет, что современные модели понимают структуру и без них: обычные абзацы, заголовки и пустые строки работают не хуже.</a:t>
            </a:r>
          </a:p>
        </p:txBody>
      </p:sp>
      <p:pic>
        <p:nvPicPr>
          <p:cNvPr id="14" name="Picture 13" descr="icon-51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6267450"/>
            <a:ext cx="266700" cy="26670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66800" y="6324600"/>
            <a:ext cx="3810000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75" b="0" spc="22">
                <a:solidFill>
                  <a:srgbClr val="5B5B63"/>
                </a:solidFill>
                <a:latin typeface="Inter"/>
              </a:rPr>
              <a:t>ai-safety.lazarev.cloud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934700" y="6324600"/>
            <a:ext cx="571500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975" b="0" spc="22">
                <a:solidFill>
                  <a:srgbClr val="B6B6BD"/>
                </a:solidFill>
                <a:latin typeface="Inter"/>
              </a:rPr>
              <a:t>12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685800" y="762000"/>
            <a:ext cx="609600" cy="38100"/>
          </a:xfrm>
          <a:prstGeom prst="rect">
            <a:avLst/>
          </a:prstGeom>
          <a:solidFill>
            <a:srgbClr val="F81A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704850"/>
            <a:ext cx="8572500" cy="209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25" b="0" spc="22">
                <a:solidFill>
                  <a:srgbClr val="F81A2C"/>
                </a:solidFill>
                <a:latin typeface="Inter"/>
              </a:rPr>
              <a:t>// как правильно спрашивать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971550"/>
            <a:ext cx="10287000" cy="13335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4000"/>
              </a:lnSpc>
            </a:pPr>
            <a:r>
              <a:rPr sz="3300" b="0">
                <a:solidFill>
                  <a:srgbClr val="000000"/>
                </a:solidFill>
                <a:latin typeface="Inter"/>
              </a:rPr>
              <a:t>Три фразы-выручалочки на все случаи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2400300"/>
            <a:ext cx="228600" cy="24764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75" b="0">
                <a:solidFill>
                  <a:srgbClr val="F81A2C"/>
                </a:solidFill>
                <a:latin typeface="Inter"/>
              </a:rPr>
              <a:t>—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9650" y="2381250"/>
            <a:ext cx="10287000" cy="33718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0000"/>
              </a:lnSpc>
            </a:pPr>
            <a:r>
              <a:rPr sz="1575" b="0">
                <a:solidFill>
                  <a:srgbClr val="000000"/>
                </a:solidFill>
                <a:latin typeface="Inter"/>
              </a:rPr>
              <a:t>« Объясни проще, как будто мне 10 лет. » — когда ответ непонятный.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85800" y="2851785"/>
            <a:ext cx="228600" cy="24764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75" b="0">
                <a:solidFill>
                  <a:srgbClr val="F81A2C"/>
                </a:solidFill>
                <a:latin typeface="Inter"/>
              </a:rPr>
              <a:t>—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09650" y="2832735"/>
            <a:ext cx="10287000" cy="33718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0000"/>
              </a:lnSpc>
            </a:pPr>
            <a:r>
              <a:rPr sz="1575" b="0">
                <a:solidFill>
                  <a:srgbClr val="000000"/>
                </a:solidFill>
                <a:latin typeface="Inter"/>
              </a:rPr>
              <a:t>« Слишком длинно. Сократи до пяти предложений. » — когда ответ на три экрана.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85800" y="3303269"/>
            <a:ext cx="228600" cy="24764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75" b="0">
                <a:solidFill>
                  <a:srgbClr val="F81A2C"/>
                </a:solidFill>
                <a:latin typeface="Inter"/>
              </a:rPr>
              <a:t>—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09650" y="3284219"/>
            <a:ext cx="10287000" cy="61721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0000"/>
              </a:lnSpc>
            </a:pPr>
            <a:r>
              <a:rPr sz="1575" b="0">
                <a:solidFill>
                  <a:srgbClr val="000000"/>
                </a:solidFill>
                <a:latin typeface="Inter"/>
              </a:rPr>
              <a:t>« Если ты не уверен — так и скажи, не выдумывай. » — Anthropic прямо рекомендует эту формулировку как способ снизить количество выдумок.</a:t>
            </a:r>
          </a:p>
        </p:txBody>
      </p:sp>
      <p:pic>
        <p:nvPicPr>
          <p:cNvPr id="12" name="Picture 11" descr="icon-51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6267450"/>
            <a:ext cx="266700" cy="2667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66800" y="6324600"/>
            <a:ext cx="3810000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75" b="0" spc="22">
                <a:solidFill>
                  <a:srgbClr val="5B5B63"/>
                </a:solidFill>
                <a:latin typeface="Inter"/>
              </a:rPr>
              <a:t>ai-safety.lazarev.cloud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934700" y="6324600"/>
            <a:ext cx="571500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975" b="0" spc="22">
                <a:solidFill>
                  <a:srgbClr val="B6B6BD"/>
                </a:solidFill>
                <a:latin typeface="Inter"/>
              </a:rPr>
              <a:t>13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81A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914400"/>
            <a:ext cx="3810000" cy="4191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100" b="0" spc="22">
                <a:solidFill>
                  <a:srgbClr val="FFFFFF"/>
                </a:solidFill>
                <a:latin typeface="Inter"/>
              </a:rPr>
              <a:t>14</a:t>
            </a:r>
          </a:p>
        </p:txBody>
      </p:sp>
      <p:sp>
        <p:nvSpPr>
          <p:cNvPr id="4" name="Rectangle 3"/>
          <p:cNvSpPr/>
          <p:nvPr/>
        </p:nvSpPr>
        <p:spPr>
          <a:xfrm>
            <a:off x="10744200" y="914400"/>
            <a:ext cx="533400" cy="533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icon-51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0400" y="990599"/>
            <a:ext cx="381000" cy="381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14400" y="2857500"/>
            <a:ext cx="5905500" cy="2857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0" spc="75">
                <a:solidFill>
                  <a:srgbClr val="FFFFFF"/>
                </a:solidFill>
                <a:latin typeface="Inter"/>
              </a:rPr>
              <a:t>УРОК 4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3276600"/>
            <a:ext cx="8953500" cy="17145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5700" b="0">
                <a:solidFill>
                  <a:srgbClr val="FFFFFF"/>
                </a:solidFill>
                <a:latin typeface="Inter"/>
              </a:rPr>
              <a:t>Он умеет ошибаться уверенно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5143500"/>
            <a:ext cx="8572500" cy="12382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0000"/>
              </a:lnSpc>
            </a:pPr>
            <a:r>
              <a:rPr sz="1425" b="0">
                <a:solidFill>
                  <a:srgbClr val="FFFFFF"/>
                </a:solidFill>
                <a:latin typeface="Inter"/>
              </a:rPr>
              <a:t>Это главный урок курса. Не потому, что ИИ плохой, а потому, что у его ошибок нет внешних признаков — они выглядят ровно так же, как правильные ответы.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85800" y="685800"/>
            <a:ext cx="8572500" cy="209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25" b="0" spc="22">
                <a:solidFill>
                  <a:srgbClr val="F81A2C"/>
                </a:solidFill>
                <a:latin typeface="Inter"/>
              </a:rPr>
              <a:t>// он умеет ошибаться уверенно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933449"/>
            <a:ext cx="10287000" cy="13335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4000"/>
              </a:lnSpc>
            </a:pPr>
            <a:r>
              <a:rPr sz="3900" b="0">
                <a:solidFill>
                  <a:srgbClr val="000000"/>
                </a:solidFill>
                <a:latin typeface="Inter"/>
              </a:rPr>
              <a:t>Никогда не вводите в чат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2438400"/>
            <a:ext cx="266700" cy="209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0" spc="22">
                <a:solidFill>
                  <a:srgbClr val="F81A2C"/>
                </a:solidFill>
                <a:latin typeface="Inter"/>
              </a:rPr>
              <a:t>01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04900" y="2381250"/>
            <a:ext cx="4724400" cy="43891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350" b="1">
                <a:solidFill>
                  <a:srgbClr val="000000"/>
                </a:solidFill>
                <a:latin typeface="Inter"/>
              </a:rPr>
              <a:t>Паспортные данные, любой национальный идентификационный номер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04900" y="2858261"/>
            <a:ext cx="4724400" cy="49453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5000"/>
              </a:lnSpc>
            </a:pPr>
            <a:r>
              <a:rPr sz="900" b="0">
                <a:solidFill>
                  <a:srgbClr val="5B5B63"/>
                </a:solidFill>
                <a:latin typeface="Inter"/>
              </a:rPr>
              <a:t>СНИЛС и ИНН в России, ИИН в Казахстане, личный номер в Беларуси, удостоверение личности в Израиле, налоговый номер в Германии — и номера любых документов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362700" y="2438400"/>
            <a:ext cx="266700" cy="209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0" spc="22">
                <a:solidFill>
                  <a:srgbClr val="F81A2C"/>
                </a:solidFill>
                <a:latin typeface="Inter"/>
              </a:rPr>
              <a:t>02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781800" y="2381250"/>
            <a:ext cx="4724400" cy="26822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650" b="1">
                <a:solidFill>
                  <a:srgbClr val="000000"/>
                </a:solidFill>
                <a:latin typeface="Inter"/>
              </a:rPr>
              <a:t>Одноразовые коды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781800" y="2687574"/>
            <a:ext cx="4724400" cy="66522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5000"/>
              </a:lnSpc>
            </a:pPr>
            <a:r>
              <a:rPr sz="1200" b="0">
                <a:solidFill>
                  <a:srgbClr val="5B5B63"/>
                </a:solidFill>
                <a:latin typeface="Inter"/>
              </a:rPr>
              <a:t>Те, что приходят в SMS или в приложении при входе и оплате. Они не нужны ни банку, ни полиции, ни службе доставки, ни ИИ-сервису. Кто просит — мошенник.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85800" y="3657600"/>
            <a:ext cx="266700" cy="209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0" spc="22">
                <a:solidFill>
                  <a:srgbClr val="F81A2C"/>
                </a:solidFill>
                <a:latin typeface="Inter"/>
              </a:rPr>
              <a:t>03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04900" y="3600450"/>
            <a:ext cx="4724400" cy="43891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350" b="1">
                <a:solidFill>
                  <a:srgbClr val="000000"/>
                </a:solidFill>
                <a:latin typeface="Inter"/>
              </a:rPr>
              <a:t>Номера карт, счетов, PIN-коды, пароли, сид-фразы от криптокошельков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362700" y="3657600"/>
            <a:ext cx="266700" cy="209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0" spc="22">
                <a:solidFill>
                  <a:srgbClr val="F81A2C"/>
                </a:solidFill>
                <a:latin typeface="Inter"/>
              </a:rPr>
              <a:t>04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781800" y="3600450"/>
            <a:ext cx="4724400" cy="26822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650" b="1">
                <a:solidFill>
                  <a:srgbClr val="000000"/>
                </a:solidFill>
                <a:latin typeface="Inter"/>
              </a:rPr>
              <a:t>Фотографии документов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781800" y="3906774"/>
            <a:ext cx="4724400" cy="66522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5000"/>
              </a:lnSpc>
            </a:pPr>
            <a:r>
              <a:rPr sz="1200" b="0">
                <a:solidFill>
                  <a:srgbClr val="5B5B63"/>
                </a:solidFill>
                <a:latin typeface="Inter"/>
              </a:rPr>
              <a:t>паспорта, выписки, полиса, рецепта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85800" y="4876800"/>
            <a:ext cx="266700" cy="209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0" spc="22">
                <a:solidFill>
                  <a:srgbClr val="F81A2C"/>
                </a:solidFill>
                <a:latin typeface="Inter"/>
              </a:rPr>
              <a:t>05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04900" y="4819650"/>
            <a:ext cx="4724400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350" b="1">
                <a:solidFill>
                  <a:srgbClr val="000000"/>
                </a:solidFill>
                <a:latin typeface="Inter"/>
              </a:rPr>
              <a:t>Полную медицинскую карту с вашим именем и диагнозами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362700" y="4876800"/>
            <a:ext cx="266700" cy="209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0" spc="22">
                <a:solidFill>
                  <a:srgbClr val="F81A2C"/>
                </a:solidFill>
                <a:latin typeface="Inter"/>
              </a:rPr>
              <a:t>06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781800" y="4819650"/>
            <a:ext cx="4724400" cy="26822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650" b="1">
                <a:solidFill>
                  <a:srgbClr val="000000"/>
                </a:solidFill>
                <a:latin typeface="Inter"/>
              </a:rPr>
              <a:t>Что-либо о текущем судебном деле или споре</a:t>
            </a:r>
          </a:p>
        </p:txBody>
      </p:sp>
      <p:pic>
        <p:nvPicPr>
          <p:cNvPr id="20" name="Picture 19" descr="icon-51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6267450"/>
            <a:ext cx="266700" cy="26670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1066800" y="6324600"/>
            <a:ext cx="3810000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75" b="0" spc="22">
                <a:solidFill>
                  <a:srgbClr val="5B5B63"/>
                </a:solidFill>
                <a:latin typeface="Inter"/>
              </a:rPr>
              <a:t>ai-safety.lazarev.cloud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0934700" y="6324600"/>
            <a:ext cx="571500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975" b="0" spc="22">
                <a:solidFill>
                  <a:srgbClr val="B6B6BD"/>
                </a:solidFill>
                <a:latin typeface="Inter"/>
              </a:rPr>
              <a:t>15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81A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914400"/>
            <a:ext cx="3810000" cy="4191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100" b="0" spc="22">
                <a:solidFill>
                  <a:srgbClr val="FFFFFF"/>
                </a:solidFill>
                <a:latin typeface="Inter"/>
              </a:rPr>
              <a:t>16</a:t>
            </a:r>
          </a:p>
        </p:txBody>
      </p:sp>
      <p:sp>
        <p:nvSpPr>
          <p:cNvPr id="4" name="Rectangle 3"/>
          <p:cNvSpPr/>
          <p:nvPr/>
        </p:nvSpPr>
        <p:spPr>
          <a:xfrm>
            <a:off x="10744200" y="914400"/>
            <a:ext cx="533400" cy="533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icon-51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0400" y="990599"/>
            <a:ext cx="381000" cy="381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14400" y="2857500"/>
            <a:ext cx="5905500" cy="2857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0" spc="75">
                <a:solidFill>
                  <a:srgbClr val="FFFFFF"/>
                </a:solidFill>
                <a:latin typeface="Inter"/>
              </a:rPr>
              <a:t>УРОК 5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3276600"/>
            <a:ext cx="8953500" cy="17145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5700" b="0">
                <a:solidFill>
                  <a:srgbClr val="FFFFFF"/>
                </a:solidFill>
                <a:latin typeface="Inter"/>
              </a:rPr>
              <a:t>ИИ и мошенники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5143500"/>
            <a:ext cx="8572500" cy="12382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0000"/>
              </a:lnSpc>
            </a:pPr>
            <a:r>
              <a:rPr sz="1425" b="0">
                <a:solidFill>
                  <a:srgbClr val="FFFFFF"/>
                </a:solidFill>
                <a:latin typeface="Inter"/>
              </a:rPr>
              <a:t>Тот же инструмент, который помогает вам писать письма, помогает мошенникам писать письма вам. И подделывать голос вашей дочери.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85800" y="685800"/>
            <a:ext cx="8572500" cy="209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25" b="0" spc="22">
                <a:solidFill>
                  <a:srgbClr val="F81A2C"/>
                </a:solidFill>
                <a:latin typeface="Inter"/>
              </a:rPr>
              <a:t>// ии и мошенники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933449"/>
            <a:ext cx="10287000" cy="13335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4000"/>
              </a:lnSpc>
            </a:pPr>
            <a:r>
              <a:rPr sz="3900" b="0">
                <a:solidFill>
                  <a:srgbClr val="000000"/>
                </a:solidFill>
                <a:latin typeface="Inter"/>
              </a:rPr>
              <a:t>Масштаб — по официальным данным ФБР</a:t>
            </a:r>
          </a:p>
        </p:txBody>
      </p:sp>
      <p:sp>
        <p:nvSpPr>
          <p:cNvPr id="5" name="Rectangle 4"/>
          <p:cNvSpPr/>
          <p:nvPr/>
        </p:nvSpPr>
        <p:spPr>
          <a:xfrm>
            <a:off x="685800" y="2457450"/>
            <a:ext cx="2533650" cy="28575"/>
          </a:xfrm>
          <a:prstGeom prst="rect">
            <a:avLst/>
          </a:prstGeom>
          <a:solidFill>
            <a:srgbClr val="F81A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85800" y="2686050"/>
            <a:ext cx="2533650" cy="104774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</a:pPr>
            <a:r>
              <a:rPr sz="6300" b="0">
                <a:solidFill>
                  <a:srgbClr val="000000"/>
                </a:solidFill>
                <a:latin typeface="Inter"/>
              </a:rPr>
              <a:t>22 364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85800" y="3810000"/>
            <a:ext cx="253365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1125" b="0" spc="22">
                <a:solidFill>
                  <a:srgbClr val="5B5B63"/>
                </a:solidFill>
                <a:latin typeface="Inter"/>
              </a:rPr>
              <a:t>ЖАЛОБЫ В США С УПОМИНАНИЕМ ИИ</a:t>
            </a:r>
          </a:p>
        </p:txBody>
      </p:sp>
      <p:sp>
        <p:nvSpPr>
          <p:cNvPr id="8" name="Rectangle 7"/>
          <p:cNvSpPr/>
          <p:nvPr/>
        </p:nvSpPr>
        <p:spPr>
          <a:xfrm>
            <a:off x="3448050" y="2457450"/>
            <a:ext cx="2533650" cy="28575"/>
          </a:xfrm>
          <a:prstGeom prst="rect">
            <a:avLst/>
          </a:prstGeom>
          <a:solidFill>
            <a:srgbClr val="F81A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3448050" y="2686050"/>
            <a:ext cx="2533650" cy="104774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</a:pPr>
            <a:r>
              <a:rPr sz="4350" b="0">
                <a:solidFill>
                  <a:srgbClr val="000000"/>
                </a:solidFill>
                <a:latin typeface="Inter"/>
              </a:rPr>
              <a:t>$893 млн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448050" y="3810000"/>
            <a:ext cx="253365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1125" b="0" spc="22">
                <a:solidFill>
                  <a:srgbClr val="5B5B63"/>
                </a:solidFill>
                <a:latin typeface="Inter"/>
              </a:rPr>
              <a:t>ПОТЕРИ ПО ЭТИМ ЖАЛОБАМ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210300" y="2457450"/>
            <a:ext cx="2533650" cy="28575"/>
          </a:xfrm>
          <a:prstGeom prst="rect">
            <a:avLst/>
          </a:prstGeom>
          <a:solidFill>
            <a:srgbClr val="F81A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210300" y="2686050"/>
            <a:ext cx="2533650" cy="104774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</a:pPr>
            <a:r>
              <a:rPr sz="4350" b="0">
                <a:solidFill>
                  <a:srgbClr val="000000"/>
                </a:solidFill>
                <a:latin typeface="Inter"/>
              </a:rPr>
              <a:t>$7,7 млрд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210300" y="3810000"/>
            <a:ext cx="253365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1125" b="0" spc="22">
                <a:solidFill>
                  <a:srgbClr val="5B5B63"/>
                </a:solidFill>
                <a:latin typeface="Inter"/>
              </a:rPr>
              <a:t>ПОТЕРЯЛИ ЛЮДИ СТАРШЕ 60 ЛЕТ — ВСЕ ВИДЫ ОБМАНА, НЕ ТОЛЬКО ИИ</a:t>
            </a:r>
          </a:p>
        </p:txBody>
      </p:sp>
      <p:sp>
        <p:nvSpPr>
          <p:cNvPr id="14" name="Rectangle 13"/>
          <p:cNvSpPr/>
          <p:nvPr/>
        </p:nvSpPr>
        <p:spPr>
          <a:xfrm>
            <a:off x="8972550" y="2457450"/>
            <a:ext cx="2533650" cy="28575"/>
          </a:xfrm>
          <a:prstGeom prst="rect">
            <a:avLst/>
          </a:prstGeom>
          <a:solidFill>
            <a:srgbClr val="F81A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972550" y="2686050"/>
            <a:ext cx="2533650" cy="104774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</a:pPr>
            <a:r>
              <a:rPr sz="6300" b="0">
                <a:solidFill>
                  <a:srgbClr val="000000"/>
                </a:solidFill>
                <a:latin typeface="Inter"/>
              </a:rPr>
              <a:t>+59%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972550" y="3810000"/>
            <a:ext cx="253365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1125" b="0" spc="22">
                <a:solidFill>
                  <a:srgbClr val="5B5B63"/>
                </a:solidFill>
                <a:latin typeface="Inter"/>
              </a:rPr>
              <a:t>РОСТ ЭТИХ ПОТЕРЬ У ЛЮДЕЙ СТАРШЕ 60 ЛЕТ ЗА ГОД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85800" y="4914900"/>
            <a:ext cx="9525000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0" spc="22">
                <a:solidFill>
                  <a:srgbClr val="F81A2C"/>
                </a:solidFill>
                <a:latin typeface="Inter"/>
              </a:rPr>
              <a:t>// четыре признака этой схемы — запомнить намертво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85800" y="5219700"/>
            <a:ext cx="2533650" cy="2857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75" b="1">
                <a:solidFill>
                  <a:srgbClr val="000000"/>
                </a:solidFill>
                <a:latin typeface="Inter"/>
              </a:rPr>
              <a:t>Срочность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85800" y="5486400"/>
            <a:ext cx="2533650" cy="6286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0000"/>
              </a:lnSpc>
            </a:pPr>
            <a:r>
              <a:rPr sz="1050" b="0">
                <a:solidFill>
                  <a:srgbClr val="5B5B63"/>
                </a:solidFill>
                <a:latin typeface="Inter"/>
              </a:rPr>
              <a:t>«Прямо сейчас», «через десять минут будет поздно».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448050" y="5219700"/>
            <a:ext cx="2533650" cy="2857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75" b="1">
                <a:solidFill>
                  <a:srgbClr val="000000"/>
                </a:solidFill>
                <a:latin typeface="Inter"/>
              </a:rPr>
              <a:t>Секретность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448050" y="5486400"/>
            <a:ext cx="2533650" cy="6286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0000"/>
              </a:lnSpc>
            </a:pPr>
            <a:r>
              <a:rPr sz="1050" b="0">
                <a:solidFill>
                  <a:srgbClr val="5B5B63"/>
                </a:solidFill>
                <a:latin typeface="Inter"/>
              </a:rPr>
              <a:t>«Только не говори маме», «никому не звони».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210300" y="5219700"/>
            <a:ext cx="2533650" cy="2857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75" b="1">
                <a:solidFill>
                  <a:srgbClr val="000000"/>
                </a:solidFill>
                <a:latin typeface="Inter"/>
              </a:rPr>
              <a:t>Просят продиктовать код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210300" y="5486400"/>
            <a:ext cx="2533650" cy="6286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0000"/>
              </a:lnSpc>
            </a:pPr>
            <a:r>
              <a:rPr sz="825" b="0">
                <a:solidFill>
                  <a:srgbClr val="5B5B63"/>
                </a:solidFill>
                <a:latin typeface="Inter"/>
              </a:rPr>
              <a:t>Только что пришёл одноразовый код в SMS, и его просят назвать «для подтверждения личности». Это и есть вся схема: назвать код — значит отдать доступ к счёту или деньгам.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972550" y="5219700"/>
            <a:ext cx="2533650" cy="2857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75" b="1">
                <a:solidFill>
                  <a:srgbClr val="000000"/>
                </a:solidFill>
                <a:latin typeface="Inter"/>
              </a:rPr>
              <a:t>Необычный способ оплаты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972550" y="5486400"/>
            <a:ext cx="2533650" cy="6286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0000"/>
              </a:lnSpc>
            </a:pPr>
            <a:r>
              <a:rPr sz="675" b="0">
                <a:solidFill>
                  <a:srgbClr val="5B5B63"/>
                </a:solidFill>
                <a:latin typeface="Inter"/>
              </a:rPr>
              <a:t>Перевод на чужую карту, криптовалюта, подарочные сертификаты, платёжные приложения, курьер за наличными. Правило FTC: если человек настаивает, что заплатить можно только так и никак иначе , — это мошенник. А требование заплатить криптовалютой — мошенничество всегда, без исключений.</a:t>
            </a:r>
          </a:p>
        </p:txBody>
      </p:sp>
      <p:pic>
        <p:nvPicPr>
          <p:cNvPr id="26" name="Picture 25" descr="icon-51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6267450"/>
            <a:ext cx="266700" cy="266700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1066800" y="6324600"/>
            <a:ext cx="3810000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75" b="0" spc="22">
                <a:solidFill>
                  <a:srgbClr val="5B5B63"/>
                </a:solidFill>
                <a:latin typeface="Inter"/>
              </a:rPr>
              <a:t>ai-safety.lazarev.cloud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0934700" y="6324600"/>
            <a:ext cx="571500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975" b="0" spc="22">
                <a:solidFill>
                  <a:srgbClr val="B6B6BD"/>
                </a:solidFill>
                <a:latin typeface="Inter"/>
              </a:rPr>
              <a:t>17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85800" y="685800"/>
            <a:ext cx="8572500" cy="209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25" b="0" spc="22">
                <a:solidFill>
                  <a:srgbClr val="F81A2C"/>
                </a:solidFill>
                <a:latin typeface="Inter"/>
              </a:rPr>
              <a:t>// ии и мошенники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933449"/>
            <a:ext cx="10287000" cy="13335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4000"/>
              </a:lnSpc>
            </a:pPr>
            <a:r>
              <a:rPr sz="3900" b="0">
                <a:solidFill>
                  <a:srgbClr val="000000"/>
                </a:solidFill>
                <a:latin typeface="Inter"/>
              </a:rPr>
              <a:t>Если уже случилось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2438400"/>
            <a:ext cx="266700" cy="209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0" spc="22">
                <a:solidFill>
                  <a:srgbClr val="F81A2C"/>
                </a:solidFill>
                <a:latin typeface="Inter"/>
              </a:rPr>
              <a:t>01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04900" y="2381250"/>
            <a:ext cx="4724400" cy="26822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650" b="1">
                <a:solidFill>
                  <a:srgbClr val="000000"/>
                </a:solidFill>
                <a:latin typeface="Inter"/>
              </a:rPr>
              <a:t>Россия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04900" y="2687574"/>
            <a:ext cx="4724400" cy="66522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5000"/>
              </a:lnSpc>
            </a:pPr>
            <a:r>
              <a:rPr sz="1200" b="0">
                <a:solidFill>
                  <a:srgbClr val="5B5B63"/>
                </a:solidFill>
                <a:latin typeface="Inter"/>
              </a:rPr>
              <a:t>Полиция — 102. Заявление можно подать онлайн через сайт МВД; параллельно — в банк и в его службу по спорным операциям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362700" y="2438400"/>
            <a:ext cx="266700" cy="209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0" spc="22">
                <a:solidFill>
                  <a:srgbClr val="F81A2C"/>
                </a:solidFill>
                <a:latin typeface="Inter"/>
              </a:rPr>
              <a:t>02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781800" y="2381250"/>
            <a:ext cx="4724400" cy="26822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650" b="1">
                <a:solidFill>
                  <a:srgbClr val="000000"/>
                </a:solidFill>
                <a:latin typeface="Inter"/>
              </a:rPr>
              <a:t>Беларусь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781800" y="2687574"/>
            <a:ext cx="4724400" cy="66522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5000"/>
              </a:lnSpc>
            </a:pPr>
            <a:r>
              <a:rPr sz="1200" b="0">
                <a:solidFill>
                  <a:srgbClr val="5B5B63"/>
                </a:solidFill>
                <a:latin typeface="Inter"/>
              </a:rPr>
              <a:t>Милиция — 102, управление «К» МВД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85800" y="3657600"/>
            <a:ext cx="266700" cy="209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0" spc="22">
                <a:solidFill>
                  <a:srgbClr val="F81A2C"/>
                </a:solidFill>
                <a:latin typeface="Inter"/>
              </a:rPr>
              <a:t>03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04900" y="3600450"/>
            <a:ext cx="4724400" cy="26822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650" b="1">
                <a:solidFill>
                  <a:srgbClr val="000000"/>
                </a:solidFill>
                <a:latin typeface="Inter"/>
              </a:rPr>
              <a:t>Казахстан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104900" y="3906774"/>
            <a:ext cx="4724400" cy="66522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5000"/>
              </a:lnSpc>
            </a:pPr>
            <a:r>
              <a:rPr sz="1200" b="0">
                <a:solidFill>
                  <a:srgbClr val="5B5B63"/>
                </a:solidFill>
                <a:latin typeface="Inter"/>
              </a:rPr>
              <a:t>Полиция — 102, заявление через eGov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362700" y="3657600"/>
            <a:ext cx="266700" cy="209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0" spc="22">
                <a:solidFill>
                  <a:srgbClr val="F81A2C"/>
                </a:solidFill>
                <a:latin typeface="Inter"/>
              </a:rPr>
              <a:t>04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781800" y="3600450"/>
            <a:ext cx="4724400" cy="26822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650" b="1">
                <a:solidFill>
                  <a:srgbClr val="000000"/>
                </a:solidFill>
                <a:latin typeface="Inter"/>
              </a:rPr>
              <a:t>Кыргызстан · Узбекистан · Таджикистан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781800" y="3906774"/>
            <a:ext cx="4724400" cy="66522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5000"/>
              </a:lnSpc>
            </a:pPr>
            <a:r>
              <a:rPr sz="1200" b="0">
                <a:solidFill>
                  <a:srgbClr val="5B5B63"/>
                </a:solidFill>
                <a:latin typeface="Inter"/>
              </a:rPr>
              <a:t>Полиция — 102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85800" y="4876800"/>
            <a:ext cx="266700" cy="209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0" spc="22">
                <a:solidFill>
                  <a:srgbClr val="F81A2C"/>
                </a:solidFill>
                <a:latin typeface="Inter"/>
              </a:rPr>
              <a:t>05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04900" y="4819650"/>
            <a:ext cx="4724400" cy="26822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650" b="1">
                <a:solidFill>
                  <a:srgbClr val="000000"/>
                </a:solidFill>
                <a:latin typeface="Inter"/>
              </a:rPr>
              <a:t>Армения · Азербайджан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104900" y="5125974"/>
            <a:ext cx="4724400" cy="66522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5000"/>
              </a:lnSpc>
            </a:pPr>
            <a:r>
              <a:rPr sz="1200" b="0">
                <a:solidFill>
                  <a:srgbClr val="5B5B63"/>
                </a:solidFill>
                <a:latin typeface="Inter"/>
              </a:rPr>
              <a:t>Полиция — 102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362700" y="4876800"/>
            <a:ext cx="266700" cy="209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0" spc="22">
                <a:solidFill>
                  <a:srgbClr val="F81A2C"/>
                </a:solidFill>
                <a:latin typeface="Inter"/>
              </a:rPr>
              <a:t>06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781800" y="4819650"/>
            <a:ext cx="4724400" cy="26822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650" b="1">
                <a:solidFill>
                  <a:srgbClr val="000000"/>
                </a:solidFill>
                <a:latin typeface="Inter"/>
              </a:rPr>
              <a:t>Грузия · Молдова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781800" y="5125974"/>
            <a:ext cx="4724400" cy="66522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5000"/>
              </a:lnSpc>
            </a:pPr>
            <a:r>
              <a:rPr sz="1200" b="0">
                <a:solidFill>
                  <a:srgbClr val="5B5B63"/>
                </a:solidFill>
                <a:latin typeface="Inter"/>
              </a:rPr>
              <a:t>Единый номер — 112</a:t>
            </a:r>
          </a:p>
        </p:txBody>
      </p:sp>
      <p:pic>
        <p:nvPicPr>
          <p:cNvPr id="23" name="Picture 22" descr="icon-51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6267450"/>
            <a:ext cx="266700" cy="266700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1066800" y="6324600"/>
            <a:ext cx="3810000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75" b="0" spc="22">
                <a:solidFill>
                  <a:srgbClr val="5B5B63"/>
                </a:solidFill>
                <a:latin typeface="Inter"/>
              </a:rPr>
              <a:t>ai-safety.lazarev.cloud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0934700" y="6324600"/>
            <a:ext cx="571500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975" b="0" spc="22">
                <a:solidFill>
                  <a:srgbClr val="B6B6BD"/>
                </a:solidFill>
                <a:latin typeface="Inter"/>
              </a:rPr>
              <a:t>18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685800" y="762000"/>
            <a:ext cx="609600" cy="38100"/>
          </a:xfrm>
          <a:prstGeom prst="rect">
            <a:avLst/>
          </a:prstGeom>
          <a:solidFill>
            <a:srgbClr val="F81A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704850"/>
            <a:ext cx="8572500" cy="209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25" b="0" spc="22">
                <a:solidFill>
                  <a:srgbClr val="F81A2C"/>
                </a:solidFill>
                <a:latin typeface="Inter"/>
              </a:rPr>
              <a:t>// ии и мошенники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971550"/>
            <a:ext cx="10287000" cy="13335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4000"/>
              </a:lnSpc>
            </a:pPr>
            <a:r>
              <a:rPr sz="3300" b="0">
                <a:solidFill>
                  <a:srgbClr val="000000"/>
                </a:solidFill>
                <a:latin typeface="Inter"/>
              </a:rPr>
              <a:t>Защита — официальная рекомендация ФБР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2400300"/>
            <a:ext cx="228600" cy="24764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75" b="0">
                <a:solidFill>
                  <a:srgbClr val="F81A2C"/>
                </a:solidFill>
                <a:latin typeface="Inter"/>
              </a:rPr>
              <a:t>—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9650" y="2381250"/>
            <a:ext cx="10287000" cy="61721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0000"/>
              </a:lnSpc>
            </a:pPr>
            <a:r>
              <a:rPr sz="1575" b="0">
                <a:solidFill>
                  <a:srgbClr val="000000"/>
                </a:solidFill>
                <a:latin typeface="Inter"/>
              </a:rPr>
              <a:t>Слово должно быть бессмысленным и не связанным с вами : не кличка кота, не девичья фамилия мамы, не улица детства — всё это давно утекло в базы данных. Что-то вроде «фиолетовый чайник».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85800" y="3131820"/>
            <a:ext cx="228600" cy="24764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75" b="0">
                <a:solidFill>
                  <a:srgbClr val="F81A2C"/>
                </a:solidFill>
                <a:latin typeface="Inter"/>
              </a:rPr>
              <a:t>—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09650" y="3112770"/>
            <a:ext cx="10287000" cy="33718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0000"/>
              </a:lnSpc>
            </a:pPr>
            <a:r>
              <a:rPr sz="1575" b="0">
                <a:solidFill>
                  <a:srgbClr val="000000"/>
                </a:solidFill>
                <a:latin typeface="Inter"/>
              </a:rPr>
              <a:t>Проговорите его вслух при встрече. Не пишите в переписке.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85800" y="3583304"/>
            <a:ext cx="228600" cy="24764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75" b="0">
                <a:solidFill>
                  <a:srgbClr val="F81A2C"/>
                </a:solidFill>
                <a:latin typeface="Inter"/>
              </a:rPr>
              <a:t>—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09650" y="3564255"/>
            <a:ext cx="10287000" cy="33718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0000"/>
              </a:lnSpc>
            </a:pPr>
            <a:r>
              <a:rPr sz="1575" b="0">
                <a:solidFill>
                  <a:srgbClr val="000000"/>
                </a:solidFill>
                <a:latin typeface="Inter"/>
              </a:rPr>
              <a:t>Расскажите всем: родителям, детям, внукам, супругу.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85800" y="4034789"/>
            <a:ext cx="228600" cy="24764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75" b="0">
                <a:solidFill>
                  <a:srgbClr val="F81A2C"/>
                </a:solidFill>
                <a:latin typeface="Inter"/>
              </a:rPr>
              <a:t>—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09650" y="4015740"/>
            <a:ext cx="10287000" cy="33718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0000"/>
              </a:lnSpc>
            </a:pPr>
            <a:r>
              <a:rPr sz="1575" b="0">
                <a:solidFill>
                  <a:srgbClr val="000000"/>
                </a:solidFill>
                <a:latin typeface="Inter"/>
              </a:rPr>
              <a:t>Кодовое слово — вторая проверка, а не единственная. Первая — положить трубку и перезвонить самому.</a:t>
            </a:r>
          </a:p>
        </p:txBody>
      </p:sp>
      <p:pic>
        <p:nvPicPr>
          <p:cNvPr id="14" name="Picture 13" descr="icon-51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6267450"/>
            <a:ext cx="266700" cy="26670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66800" y="6324600"/>
            <a:ext cx="3810000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75" b="0" spc="22">
                <a:solidFill>
                  <a:srgbClr val="5B5B63"/>
                </a:solidFill>
                <a:latin typeface="Inter"/>
              </a:rPr>
              <a:t>ai-safety.lazarev.cloud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934700" y="6324600"/>
            <a:ext cx="571500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975" b="0" spc="22">
                <a:solidFill>
                  <a:srgbClr val="B6B6BD"/>
                </a:solidFill>
                <a:latin typeface="Inter"/>
              </a:rPr>
              <a:t>19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85800" y="685800"/>
            <a:ext cx="8572500" cy="209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25" b="0" spc="22">
                <a:solidFill>
                  <a:srgbClr val="F81A2C"/>
                </a:solidFill>
                <a:latin typeface="Inter"/>
              </a:rPr>
              <a:t>// курс для начинающих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933449"/>
            <a:ext cx="10287000" cy="13335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4000"/>
              </a:lnSpc>
            </a:pPr>
            <a:r>
              <a:rPr sz="3900" b="0">
                <a:solidFill>
                  <a:srgbClr val="000000"/>
                </a:solidFill>
                <a:latin typeface="Inter"/>
              </a:rPr>
              <a:t>Уроки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2438400"/>
            <a:ext cx="266700" cy="209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0" spc="22">
                <a:solidFill>
                  <a:srgbClr val="F81A2C"/>
                </a:solidFill>
                <a:latin typeface="Inter"/>
              </a:rPr>
              <a:t>01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04900" y="2381250"/>
            <a:ext cx="4724400" cy="26822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650" b="1">
                <a:solidFill>
                  <a:srgbClr val="000000"/>
                </a:solidFill>
                <a:latin typeface="Inter"/>
              </a:rPr>
              <a:t>Что такое ИИ-чат и что он умеет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04900" y="2687574"/>
            <a:ext cx="4724400" cy="66522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5000"/>
              </a:lnSpc>
            </a:pPr>
            <a:r>
              <a:rPr sz="1200" b="0">
                <a:solidFill>
                  <a:srgbClr val="5B5B63"/>
                </a:solidFill>
                <a:latin typeface="Inter"/>
              </a:rPr>
              <a:t>И, главное, чего он НЕ умеет. Какой сервис выбрать.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362700" y="2438400"/>
            <a:ext cx="266700" cy="209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0" spc="22">
                <a:solidFill>
                  <a:srgbClr val="F81A2C"/>
                </a:solidFill>
                <a:latin typeface="Inter"/>
              </a:rPr>
              <a:t>02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781800" y="2381250"/>
            <a:ext cx="4724400" cy="26822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650" b="1">
                <a:solidFill>
                  <a:srgbClr val="000000"/>
                </a:solidFill>
                <a:latin typeface="Inter"/>
              </a:rPr>
              <a:t>Первые шаги и важные настройки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781800" y="2687574"/>
            <a:ext cx="4724400" cy="66522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5000"/>
              </a:lnSpc>
            </a:pPr>
            <a:r>
              <a:rPr sz="1200" b="0">
                <a:solidFill>
                  <a:srgbClr val="5B5B63"/>
                </a:solidFill>
                <a:latin typeface="Inter"/>
              </a:rPr>
              <a:t>Регистрация, приложение, приватность, память, реклама.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85800" y="3657600"/>
            <a:ext cx="266700" cy="209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0" spc="22">
                <a:solidFill>
                  <a:srgbClr val="F81A2C"/>
                </a:solidFill>
                <a:latin typeface="Inter"/>
              </a:rPr>
              <a:t>03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04900" y="3600450"/>
            <a:ext cx="4724400" cy="26822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650" b="1">
                <a:solidFill>
                  <a:srgbClr val="000000"/>
                </a:solidFill>
                <a:latin typeface="Inter"/>
              </a:rPr>
              <a:t>Как правильно спрашивать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104900" y="3906774"/>
            <a:ext cx="4724400" cy="66522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5000"/>
              </a:lnSpc>
            </a:pPr>
            <a:r>
              <a:rPr sz="1200" b="0">
                <a:solidFill>
                  <a:srgbClr val="5B5B63"/>
                </a:solidFill>
                <a:latin typeface="Inter"/>
              </a:rPr>
              <a:t>Формула из пяти частей и 12 готовых шаблонов.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362700" y="3657600"/>
            <a:ext cx="266700" cy="209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0" spc="22">
                <a:solidFill>
                  <a:srgbClr val="F81A2C"/>
                </a:solidFill>
                <a:latin typeface="Inter"/>
              </a:rPr>
              <a:t>04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781800" y="3600450"/>
            <a:ext cx="4724400" cy="26822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650" b="1">
                <a:solidFill>
                  <a:srgbClr val="000000"/>
                </a:solidFill>
                <a:latin typeface="Inter"/>
              </a:rPr>
              <a:t>Он умеет ошибаться уверенно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781800" y="3906774"/>
            <a:ext cx="4724400" cy="66522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5000"/>
              </a:lnSpc>
            </a:pPr>
            <a:r>
              <a:rPr sz="1200" b="0">
                <a:solidFill>
                  <a:srgbClr val="5B5B63"/>
                </a:solidFill>
                <a:latin typeface="Inter"/>
              </a:rPr>
              <a:t>Выдумки, проверка фактов, что нельзя писать в чат.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85800" y="4876800"/>
            <a:ext cx="266700" cy="209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0" spc="22">
                <a:solidFill>
                  <a:srgbClr val="F81A2C"/>
                </a:solidFill>
                <a:latin typeface="Inter"/>
              </a:rPr>
              <a:t>05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04900" y="4819650"/>
            <a:ext cx="4724400" cy="26822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650" b="1">
                <a:solidFill>
                  <a:srgbClr val="000000"/>
                </a:solidFill>
                <a:latin typeface="Inter"/>
              </a:rPr>
              <a:t>ИИ и мошенники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104900" y="5125974"/>
            <a:ext cx="4724400" cy="66522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5000"/>
              </a:lnSpc>
            </a:pPr>
            <a:r>
              <a:rPr sz="1200" b="0">
                <a:solidFill>
                  <a:srgbClr val="5B5B63"/>
                </a:solidFill>
                <a:latin typeface="Inter"/>
              </a:rPr>
              <a:t>Клон голоса, дипфейки, поддельные приложения, кодовое слово.</a:t>
            </a:r>
          </a:p>
        </p:txBody>
      </p:sp>
      <p:pic>
        <p:nvPicPr>
          <p:cNvPr id="20" name="Picture 19" descr="icon-51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6267450"/>
            <a:ext cx="266700" cy="26670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1066800" y="6324600"/>
            <a:ext cx="3810000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75" b="0" spc="22">
                <a:solidFill>
                  <a:srgbClr val="5B5B63"/>
                </a:solidFill>
                <a:latin typeface="Inter"/>
              </a:rPr>
              <a:t>ai-safety.lazarev.cloud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0934700" y="6324600"/>
            <a:ext cx="571500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975" b="0" spc="22">
                <a:solidFill>
                  <a:srgbClr val="B6B6BD"/>
                </a:solidFill>
                <a:latin typeface="Inter"/>
              </a:rPr>
              <a:t>02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685800" y="762000"/>
            <a:ext cx="609600" cy="38100"/>
          </a:xfrm>
          <a:prstGeom prst="rect">
            <a:avLst/>
          </a:prstGeom>
          <a:solidFill>
            <a:srgbClr val="F81A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704850"/>
            <a:ext cx="8572500" cy="209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25" b="0" spc="22">
                <a:solidFill>
                  <a:srgbClr val="F81A2C"/>
                </a:solidFill>
                <a:latin typeface="Inter"/>
              </a:rPr>
              <a:t>// ии без страха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971550"/>
            <a:ext cx="10287000" cy="13335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4000"/>
              </a:lnSpc>
            </a:pPr>
            <a:r>
              <a:rPr sz="3300" b="0">
                <a:solidFill>
                  <a:srgbClr val="000000"/>
                </a:solidFill>
                <a:latin typeface="Inter"/>
              </a:rPr>
              <a:t>Пять фраз, которые всегда выручают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2400300"/>
            <a:ext cx="228600" cy="24764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75" b="0">
                <a:solidFill>
                  <a:srgbClr val="F81A2C"/>
                </a:solidFill>
                <a:latin typeface="Inter"/>
              </a:rPr>
              <a:t>—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9650" y="2381250"/>
            <a:ext cx="10287000" cy="33718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0000"/>
              </a:lnSpc>
            </a:pPr>
            <a:r>
              <a:rPr sz="1575" b="0">
                <a:solidFill>
                  <a:srgbClr val="000000"/>
                </a:solidFill>
                <a:latin typeface="Inter"/>
              </a:rPr>
              <a:t>«Объясни проще, как будто мне 10 лет.»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85800" y="2851785"/>
            <a:ext cx="228600" cy="24764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75" b="0">
                <a:solidFill>
                  <a:srgbClr val="F81A2C"/>
                </a:solidFill>
                <a:latin typeface="Inter"/>
              </a:rPr>
              <a:t>—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09650" y="2832735"/>
            <a:ext cx="10287000" cy="33718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0000"/>
              </a:lnSpc>
            </a:pPr>
            <a:r>
              <a:rPr sz="1575" b="0">
                <a:solidFill>
                  <a:srgbClr val="000000"/>
                </a:solidFill>
                <a:latin typeface="Inter"/>
              </a:rPr>
              <a:t>«Слишком длинно. Сократи до пяти предложений.»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85800" y="3303269"/>
            <a:ext cx="228600" cy="24764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75" b="0">
                <a:solidFill>
                  <a:srgbClr val="F81A2C"/>
                </a:solidFill>
                <a:latin typeface="Inter"/>
              </a:rPr>
              <a:t>—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09650" y="3284219"/>
            <a:ext cx="10287000" cy="33718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0000"/>
              </a:lnSpc>
            </a:pPr>
            <a:r>
              <a:rPr sz="1575" b="0">
                <a:solidFill>
                  <a:srgbClr val="000000"/>
                </a:solidFill>
                <a:latin typeface="Inter"/>
              </a:rPr>
              <a:t>«Найди в интернете и дай ссылки на источники.»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85800" y="3754754"/>
            <a:ext cx="228600" cy="24764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75" b="0">
                <a:solidFill>
                  <a:srgbClr val="F81A2C"/>
                </a:solidFill>
                <a:latin typeface="Inter"/>
              </a:rPr>
              <a:t>—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09650" y="3735704"/>
            <a:ext cx="10287000" cy="33718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0000"/>
              </a:lnSpc>
            </a:pPr>
            <a:r>
              <a:rPr sz="1575" b="0">
                <a:solidFill>
                  <a:srgbClr val="000000"/>
                </a:solidFill>
                <a:latin typeface="Inter"/>
              </a:rPr>
              <a:t>«Если не уверен — так и скажи, не выдумывай.»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85800" y="4206239"/>
            <a:ext cx="228600" cy="24764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75" b="0">
                <a:solidFill>
                  <a:srgbClr val="F81A2C"/>
                </a:solidFill>
                <a:latin typeface="Inter"/>
              </a:rPr>
              <a:t>—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09650" y="4187189"/>
            <a:ext cx="10287000" cy="33718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0000"/>
              </a:lnSpc>
            </a:pPr>
            <a:r>
              <a:rPr sz="1575" b="0">
                <a:solidFill>
                  <a:srgbClr val="000000"/>
                </a:solidFill>
                <a:latin typeface="Inter"/>
              </a:rPr>
              <a:t>«Какие вопросы у тебя есть ко мне, чтобы ответить лучше?»</a:t>
            </a:r>
          </a:p>
        </p:txBody>
      </p:sp>
      <p:pic>
        <p:nvPicPr>
          <p:cNvPr id="16" name="Picture 15" descr="icon-51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6267450"/>
            <a:ext cx="266700" cy="26670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066800" y="6324600"/>
            <a:ext cx="3810000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75" b="0" spc="22">
                <a:solidFill>
                  <a:srgbClr val="5B5B63"/>
                </a:solidFill>
                <a:latin typeface="Inter"/>
              </a:rPr>
              <a:t>ai-safety.lazarev.cloud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934700" y="6324600"/>
            <a:ext cx="571500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975" b="0" spc="22">
                <a:solidFill>
                  <a:srgbClr val="B6B6BD"/>
                </a:solidFill>
                <a:latin typeface="Inter"/>
              </a:rPr>
              <a:t>20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685800" y="762000"/>
            <a:ext cx="609600" cy="38100"/>
          </a:xfrm>
          <a:prstGeom prst="rect">
            <a:avLst/>
          </a:prstGeom>
          <a:solidFill>
            <a:srgbClr val="F81A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704850"/>
            <a:ext cx="8572500" cy="209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25" b="0" spc="22">
                <a:solidFill>
                  <a:srgbClr val="F81A2C"/>
                </a:solidFill>
                <a:latin typeface="Inter"/>
              </a:rPr>
              <a:t>// ии без страха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971550"/>
            <a:ext cx="10287000" cy="13335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4000"/>
              </a:lnSpc>
            </a:pPr>
            <a:r>
              <a:rPr sz="3300" b="0">
                <a:solidFill>
                  <a:srgbClr val="000000"/>
                </a:solidFill>
                <a:latin typeface="Inter"/>
              </a:rPr>
              <a:t>Проверка фактов — 4 шага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2400300"/>
            <a:ext cx="228600" cy="24764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75" b="0">
                <a:solidFill>
                  <a:srgbClr val="F81A2C"/>
                </a:solidFill>
                <a:latin typeface="Inter"/>
              </a:rPr>
              <a:t>—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9650" y="2381250"/>
            <a:ext cx="10287000" cy="33718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0000"/>
              </a:lnSpc>
            </a:pPr>
            <a:r>
              <a:rPr sz="1575" b="0">
                <a:solidFill>
                  <a:srgbClr val="000000"/>
                </a:solidFill>
                <a:latin typeface="Inter"/>
              </a:rPr>
              <a:t>Попросить ссылки — и открыть их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85800" y="2851785"/>
            <a:ext cx="228600" cy="24764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75" b="0">
                <a:solidFill>
                  <a:srgbClr val="F81A2C"/>
                </a:solidFill>
                <a:latin typeface="Inter"/>
              </a:rPr>
              <a:t>—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09650" y="2832735"/>
            <a:ext cx="10287000" cy="33718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0000"/>
              </a:lnSpc>
            </a:pPr>
            <a:r>
              <a:rPr sz="1575" b="0">
                <a:solidFill>
                  <a:srgbClr val="000000"/>
                </a:solidFill>
                <a:latin typeface="Inter"/>
              </a:rPr>
              <a:t>Проверить поиском, что источник существует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85800" y="3303269"/>
            <a:ext cx="228600" cy="24764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75" b="0">
                <a:solidFill>
                  <a:srgbClr val="F81A2C"/>
                </a:solidFill>
                <a:latin typeface="Inter"/>
              </a:rPr>
              <a:t>—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09650" y="3284219"/>
            <a:ext cx="10287000" cy="33718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0000"/>
              </a:lnSpc>
            </a:pPr>
            <a:r>
              <a:rPr sz="1575" b="0">
                <a:solidFill>
                  <a:srgbClr val="000000"/>
                </a:solidFill>
                <a:latin typeface="Inter"/>
              </a:rPr>
              <a:t>Спросить то же самое иначе, в новом чате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85800" y="3754754"/>
            <a:ext cx="228600" cy="24764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75" b="0">
                <a:solidFill>
                  <a:srgbClr val="F81A2C"/>
                </a:solidFill>
                <a:latin typeface="Inter"/>
              </a:rPr>
              <a:t>—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09650" y="3735704"/>
            <a:ext cx="10287000" cy="33718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0000"/>
              </a:lnSpc>
            </a:pPr>
            <a:r>
              <a:rPr sz="1575" b="0">
                <a:solidFill>
                  <a:srgbClr val="000000"/>
                </a:solidFill>
                <a:latin typeface="Inter"/>
              </a:rPr>
              <a:t>Важное — уточнить у человека: врач, юрист, банк</a:t>
            </a:r>
          </a:p>
        </p:txBody>
      </p:sp>
      <p:pic>
        <p:nvPicPr>
          <p:cNvPr id="14" name="Picture 13" descr="icon-51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6267450"/>
            <a:ext cx="266700" cy="26670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66800" y="6324600"/>
            <a:ext cx="3810000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75" b="0" spc="22">
                <a:solidFill>
                  <a:srgbClr val="5B5B63"/>
                </a:solidFill>
                <a:latin typeface="Inter"/>
              </a:rPr>
              <a:t>ai-safety.lazarev.cloud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934700" y="6324600"/>
            <a:ext cx="571500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975" b="0" spc="22">
                <a:solidFill>
                  <a:srgbClr val="B6B6BD"/>
                </a:solidFill>
                <a:latin typeface="Inter"/>
              </a:rPr>
              <a:t>21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icon-51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533400"/>
            <a:ext cx="419100" cy="4191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257300" y="628650"/>
            <a:ext cx="4762500" cy="24764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0" spc="97">
                <a:solidFill>
                  <a:srgbClr val="FFFFFF"/>
                </a:solidFill>
                <a:latin typeface="Inter"/>
              </a:rPr>
              <a:t>LAZAREV CLOUD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2381250"/>
            <a:ext cx="9525000" cy="12363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2000"/>
              </a:lnSpc>
            </a:pPr>
            <a:r>
              <a:rPr sz="4125" b="0">
                <a:solidFill>
                  <a:srgbClr val="FFFFFF"/>
                </a:solidFill>
                <a:latin typeface="Inter"/>
              </a:rPr>
              <a:t>Задание к уроку 5 — самое важное во всём курсе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3998594"/>
            <a:ext cx="266700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0" spc="22">
                <a:solidFill>
                  <a:srgbClr val="F81A2C"/>
                </a:solidFill>
                <a:latin typeface="Inter"/>
              </a:rPr>
              <a:t>01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04900" y="3960495"/>
            <a:ext cx="10001250" cy="2667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>
                <a:solidFill>
                  <a:srgbClr val="FFFFFF"/>
                </a:solidFill>
                <a:latin typeface="Inter"/>
              </a:rPr>
              <a:t>Первые шаги и важные настройки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85800" y="4417695"/>
            <a:ext cx="266700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0" spc="22">
                <a:solidFill>
                  <a:srgbClr val="F81A2C"/>
                </a:solidFill>
                <a:latin typeface="Inter"/>
              </a:rPr>
              <a:t>02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04900" y="4379595"/>
            <a:ext cx="10001250" cy="2667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>
                <a:solidFill>
                  <a:srgbClr val="FFFFFF"/>
                </a:solidFill>
                <a:latin typeface="Inter"/>
              </a:rPr>
              <a:t>Как правильно спрашивать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85800" y="4836795"/>
            <a:ext cx="266700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0" spc="22">
                <a:solidFill>
                  <a:srgbClr val="F81A2C"/>
                </a:solidFill>
                <a:latin typeface="Inter"/>
              </a:rPr>
              <a:t>03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04900" y="4798694"/>
            <a:ext cx="10001250" cy="2667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>
                <a:solidFill>
                  <a:srgbClr val="FFFFFF"/>
                </a:solidFill>
                <a:latin typeface="Inter"/>
              </a:rPr>
              <a:t>Он умеет ошибаться уверенно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85800" y="6324600"/>
            <a:ext cx="7620000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75" b="0" spc="22">
                <a:solidFill>
                  <a:srgbClr val="F81A2C"/>
                </a:solidFill>
                <a:latin typeface="Inter"/>
              </a:rPr>
              <a:t>Актуальная версия: ai-safety.lazarev.cloud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81A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914400"/>
            <a:ext cx="3810000" cy="4191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100" b="0" spc="22">
                <a:solidFill>
                  <a:srgbClr val="FFFFFF"/>
                </a:solidFill>
                <a:latin typeface="Inter"/>
              </a:rPr>
              <a:t>03</a:t>
            </a:r>
          </a:p>
        </p:txBody>
      </p:sp>
      <p:sp>
        <p:nvSpPr>
          <p:cNvPr id="4" name="Rectangle 3"/>
          <p:cNvSpPr/>
          <p:nvPr/>
        </p:nvSpPr>
        <p:spPr>
          <a:xfrm>
            <a:off x="10744200" y="914400"/>
            <a:ext cx="533400" cy="533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icon-51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0400" y="990599"/>
            <a:ext cx="381000" cy="381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14400" y="2857500"/>
            <a:ext cx="5905500" cy="2857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0" spc="75">
                <a:solidFill>
                  <a:srgbClr val="FFFFFF"/>
                </a:solidFill>
                <a:latin typeface="Inter"/>
              </a:rPr>
              <a:t>УРОК 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3276600"/>
            <a:ext cx="8953500" cy="17145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5700" b="0">
                <a:solidFill>
                  <a:srgbClr val="FFFFFF"/>
                </a:solidFill>
                <a:latin typeface="Inter"/>
              </a:rPr>
              <a:t>Что такое ИИ-чат и что он умеет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5143500"/>
            <a:ext cx="8572500" cy="12382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0000"/>
              </a:lnSpc>
            </a:pPr>
            <a:r>
              <a:rPr sz="1425" b="0">
                <a:solidFill>
                  <a:srgbClr val="FFFFFF"/>
                </a:solidFill>
                <a:latin typeface="Inter"/>
              </a:rPr>
              <a:t>Самое важное здесь — понять, чем эта штука является и чем точно не является. Половина проблем у новичков — именно отсюда.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85800" y="685800"/>
            <a:ext cx="8572500" cy="209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25" b="0" spc="22">
                <a:solidFill>
                  <a:srgbClr val="F81A2C"/>
                </a:solidFill>
                <a:latin typeface="Inter"/>
              </a:rPr>
              <a:t>// что такое ии-чат и что он умеет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933449"/>
            <a:ext cx="10287000" cy="13335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4000"/>
              </a:lnSpc>
            </a:pPr>
            <a:r>
              <a:rPr sz="3900" b="0">
                <a:solidFill>
                  <a:srgbClr val="000000"/>
                </a:solidFill>
                <a:latin typeface="Inter"/>
              </a:rPr>
              <a:t>Что получается хорошо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2438400"/>
            <a:ext cx="266700" cy="209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0" spc="22">
                <a:solidFill>
                  <a:srgbClr val="F81A2C"/>
                </a:solidFill>
                <a:latin typeface="Inter"/>
              </a:rPr>
              <a:t>01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04900" y="2381250"/>
            <a:ext cx="4724400" cy="26822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650" b="1">
                <a:solidFill>
                  <a:srgbClr val="000000"/>
                </a:solidFill>
                <a:latin typeface="Inter"/>
              </a:rPr>
              <a:t>Объяснить сложное простыми словами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04900" y="2687574"/>
            <a:ext cx="4724400" cy="66522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5000"/>
              </a:lnSpc>
            </a:pPr>
            <a:r>
              <a:rPr sz="1200" b="0">
                <a:solidFill>
                  <a:srgbClr val="5B5B63"/>
                </a:solidFill>
                <a:latin typeface="Inter"/>
              </a:rPr>
              <a:t>«Что написано в этой квитанции?», «Объясни, что такое ОСАГО, как пятилетнему»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362700" y="2438400"/>
            <a:ext cx="266700" cy="209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0" spc="22">
                <a:solidFill>
                  <a:srgbClr val="F81A2C"/>
                </a:solidFill>
                <a:latin typeface="Inter"/>
              </a:rPr>
              <a:t>02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781800" y="2381250"/>
            <a:ext cx="4724400" cy="26822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650" b="1">
                <a:solidFill>
                  <a:srgbClr val="000000"/>
                </a:solidFill>
                <a:latin typeface="Inter"/>
              </a:rPr>
              <a:t>Написать текст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781800" y="2687574"/>
            <a:ext cx="4724400" cy="66522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5000"/>
              </a:lnSpc>
            </a:pPr>
            <a:r>
              <a:rPr sz="1200" b="0">
                <a:solidFill>
                  <a:srgbClr val="5B5B63"/>
                </a:solidFill>
                <a:latin typeface="Inter"/>
              </a:rPr>
              <a:t>Претензия в магазин, заявление в управляющую компанию, поздравление, письмо врачу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85800" y="3657600"/>
            <a:ext cx="266700" cy="209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0" spc="22">
                <a:solidFill>
                  <a:srgbClr val="F81A2C"/>
                </a:solidFill>
                <a:latin typeface="Inter"/>
              </a:rPr>
              <a:t>03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04900" y="3600450"/>
            <a:ext cx="4724400" cy="26822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650" b="1">
                <a:solidFill>
                  <a:srgbClr val="000000"/>
                </a:solidFill>
                <a:latin typeface="Inter"/>
              </a:rPr>
              <a:t>Сократить длинное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104900" y="3906774"/>
            <a:ext cx="4724400" cy="66522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5000"/>
              </a:lnSpc>
            </a:pPr>
            <a:r>
              <a:rPr sz="1200" b="0">
                <a:solidFill>
                  <a:srgbClr val="5B5B63"/>
                </a:solidFill>
                <a:latin typeface="Inter"/>
              </a:rPr>
              <a:t>Договор на 20 страниц → полстраницы главного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362700" y="3657600"/>
            <a:ext cx="266700" cy="209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0" spc="22">
                <a:solidFill>
                  <a:srgbClr val="F81A2C"/>
                </a:solidFill>
                <a:latin typeface="Inter"/>
              </a:rPr>
              <a:t>04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781800" y="3600450"/>
            <a:ext cx="4724400" cy="26822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650" b="1">
                <a:solidFill>
                  <a:srgbClr val="000000"/>
                </a:solidFill>
                <a:latin typeface="Inter"/>
              </a:rPr>
              <a:t>Перевести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781800" y="3906774"/>
            <a:ext cx="4724400" cy="66522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5000"/>
              </a:lnSpc>
            </a:pPr>
            <a:r>
              <a:rPr sz="1200" b="0">
                <a:solidFill>
                  <a:srgbClr val="5B5B63"/>
                </a:solidFill>
                <a:latin typeface="Inter"/>
              </a:rPr>
              <a:t>Письмо на английском, инструкция к прибору, меню в поездке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85800" y="4876800"/>
            <a:ext cx="266700" cy="209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0" spc="22">
                <a:solidFill>
                  <a:srgbClr val="F81A2C"/>
                </a:solidFill>
                <a:latin typeface="Inter"/>
              </a:rPr>
              <a:t>05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04900" y="4819650"/>
            <a:ext cx="4724400" cy="26822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650" b="1">
                <a:solidFill>
                  <a:srgbClr val="000000"/>
                </a:solidFill>
                <a:latin typeface="Inter"/>
              </a:rPr>
              <a:t>Разобрать фотографию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104900" y="5125974"/>
            <a:ext cx="4724400" cy="66522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5000"/>
              </a:lnSpc>
            </a:pPr>
            <a:r>
              <a:rPr sz="1200" b="0">
                <a:solidFill>
                  <a:srgbClr val="5B5B63"/>
                </a:solidFill>
                <a:latin typeface="Inter"/>
              </a:rPr>
              <a:t>Сфотографировали инструкцию к лекарству или панель стиральной машины — и спросили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362700" y="4876800"/>
            <a:ext cx="266700" cy="209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0" spc="22">
                <a:solidFill>
                  <a:srgbClr val="F81A2C"/>
                </a:solidFill>
                <a:latin typeface="Inter"/>
              </a:rPr>
              <a:t>06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781800" y="4819650"/>
            <a:ext cx="4724400" cy="26822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650" b="1">
                <a:solidFill>
                  <a:srgbClr val="000000"/>
                </a:solidFill>
                <a:latin typeface="Inter"/>
              </a:rPr>
              <a:t>Помочь выбрать и сравнить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781800" y="5125974"/>
            <a:ext cx="4724400" cy="66522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5000"/>
              </a:lnSpc>
            </a:pPr>
            <a:r>
              <a:rPr sz="1200" b="0">
                <a:solidFill>
                  <a:srgbClr val="5B5B63"/>
                </a:solidFill>
                <a:latin typeface="Inter"/>
              </a:rPr>
              <a:t>Три варианта холодильника в таблице с плюсами и минусами</a:t>
            </a:r>
          </a:p>
        </p:txBody>
      </p:sp>
      <p:pic>
        <p:nvPicPr>
          <p:cNvPr id="23" name="Picture 22" descr="icon-51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6267450"/>
            <a:ext cx="266700" cy="266700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1066800" y="6324600"/>
            <a:ext cx="3810000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75" b="0" spc="22">
                <a:solidFill>
                  <a:srgbClr val="5B5B63"/>
                </a:solidFill>
                <a:latin typeface="Inter"/>
              </a:rPr>
              <a:t>ai-safety.lazarev.cloud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0934700" y="6324600"/>
            <a:ext cx="571500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975" b="0" spc="22">
                <a:solidFill>
                  <a:srgbClr val="B6B6BD"/>
                </a:solidFill>
                <a:latin typeface="Inter"/>
              </a:rPr>
              <a:t>04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685800" y="762000"/>
            <a:ext cx="609600" cy="38100"/>
          </a:xfrm>
          <a:prstGeom prst="rect">
            <a:avLst/>
          </a:prstGeom>
          <a:solidFill>
            <a:srgbClr val="F81A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704850"/>
            <a:ext cx="8572500" cy="209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25" b="0" spc="22">
                <a:solidFill>
                  <a:srgbClr val="F81A2C"/>
                </a:solidFill>
                <a:latin typeface="Inter"/>
              </a:rPr>
              <a:t>// что такое ии-чат и что он умеет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971550"/>
            <a:ext cx="10287000" cy="13335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4000"/>
              </a:lnSpc>
            </a:pPr>
            <a:r>
              <a:rPr sz="3300" b="0">
                <a:solidFill>
                  <a:srgbClr val="000000"/>
                </a:solidFill>
                <a:latin typeface="Inter"/>
              </a:rPr>
              <a:t>Не подходит для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2400300"/>
            <a:ext cx="228600" cy="24764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75" b="0">
                <a:solidFill>
                  <a:srgbClr val="F81A2C"/>
                </a:solidFill>
                <a:latin typeface="Inter"/>
              </a:rPr>
              <a:t>—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9650" y="2381250"/>
            <a:ext cx="10287000" cy="33718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0000"/>
              </a:lnSpc>
            </a:pPr>
            <a:r>
              <a:rPr sz="1575" b="0">
                <a:solidFill>
                  <a:srgbClr val="000000"/>
                </a:solidFill>
                <a:latin typeface="Inter"/>
              </a:rPr>
              <a:t>Точных чисел, дат, цен, законов, статистики — здесь ошибается чаще всего. Всегда перепроверяйте.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85800" y="2851785"/>
            <a:ext cx="228600" cy="24764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75" b="0">
                <a:solidFill>
                  <a:srgbClr val="F81A2C"/>
                </a:solidFill>
                <a:latin typeface="Inter"/>
              </a:rPr>
              <a:t>—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09650" y="2832735"/>
            <a:ext cx="10287000" cy="53721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0000"/>
              </a:lnSpc>
            </a:pPr>
            <a:r>
              <a:rPr sz="1350" b="0">
                <a:solidFill>
                  <a:srgbClr val="000000"/>
                </a:solidFill>
                <a:latin typeface="Inter"/>
              </a:rPr>
              <a:t>Диагноза и дозировки лекарств. Американская медицинская ассоциация формулирует прямо: ИИ-чат — «не замена врачу и не для экстренных ситуаций». Спрашивать что означает термин в анализе — можно. Спрашивать что мне принять — нет.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85800" y="3503294"/>
            <a:ext cx="228600" cy="24764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75" b="0">
                <a:solidFill>
                  <a:srgbClr val="F81A2C"/>
                </a:solidFill>
                <a:latin typeface="Inter"/>
              </a:rPr>
              <a:t>—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09650" y="3484244"/>
            <a:ext cx="10287000" cy="31051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0000"/>
              </a:lnSpc>
            </a:pPr>
            <a:r>
              <a:rPr sz="1425" b="0">
                <a:solidFill>
                  <a:srgbClr val="000000"/>
                </a:solidFill>
                <a:latin typeface="Inter"/>
              </a:rPr>
              <a:t>Юридических и финансовых решений. Разобраться в договоре — да. Действовать по совету ИИ без юриста — нет.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85800" y="3928110"/>
            <a:ext cx="228600" cy="24764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75" b="0">
                <a:solidFill>
                  <a:srgbClr val="F81A2C"/>
                </a:solidFill>
                <a:latin typeface="Inter"/>
              </a:rPr>
              <a:t>—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09650" y="3909059"/>
            <a:ext cx="10287000" cy="33718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0000"/>
              </a:lnSpc>
            </a:pPr>
            <a:r>
              <a:rPr sz="1575" b="0">
                <a:solidFill>
                  <a:srgbClr val="000000"/>
                </a:solidFill>
                <a:latin typeface="Inter"/>
              </a:rPr>
              <a:t>Свежих новостей — если не включён поиск в интернете (об этом в уроке 4).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85800" y="4379595"/>
            <a:ext cx="228600" cy="24764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75" b="0">
                <a:solidFill>
                  <a:srgbClr val="F81A2C"/>
                </a:solidFill>
                <a:latin typeface="Inter"/>
              </a:rPr>
              <a:t>—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09650" y="4360545"/>
            <a:ext cx="10287000" cy="33718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0000"/>
              </a:lnSpc>
            </a:pPr>
            <a:r>
              <a:rPr sz="1575" b="0">
                <a:solidFill>
                  <a:srgbClr val="000000"/>
                </a:solidFill>
                <a:latin typeface="Inter"/>
              </a:rPr>
              <a:t>Заменить живое общение. Об этом честно — в конце урока 4.</a:t>
            </a:r>
          </a:p>
        </p:txBody>
      </p:sp>
      <p:pic>
        <p:nvPicPr>
          <p:cNvPr id="16" name="Picture 15" descr="icon-51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6267450"/>
            <a:ext cx="266700" cy="26670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066800" y="6324600"/>
            <a:ext cx="3810000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75" b="0" spc="22">
                <a:solidFill>
                  <a:srgbClr val="5B5B63"/>
                </a:solidFill>
                <a:latin typeface="Inter"/>
              </a:rPr>
              <a:t>ai-safety.lazarev.cloud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934700" y="6324600"/>
            <a:ext cx="571500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975" b="0" spc="22">
                <a:solidFill>
                  <a:srgbClr val="B6B6BD"/>
                </a:solidFill>
                <a:latin typeface="Inter"/>
              </a:rPr>
              <a:t>05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81A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914400"/>
            <a:ext cx="3810000" cy="4191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100" b="0" spc="22">
                <a:solidFill>
                  <a:srgbClr val="FFFFFF"/>
                </a:solidFill>
                <a:latin typeface="Inter"/>
              </a:rPr>
              <a:t>06</a:t>
            </a:r>
          </a:p>
        </p:txBody>
      </p:sp>
      <p:sp>
        <p:nvSpPr>
          <p:cNvPr id="4" name="Rectangle 3"/>
          <p:cNvSpPr/>
          <p:nvPr/>
        </p:nvSpPr>
        <p:spPr>
          <a:xfrm>
            <a:off x="10744200" y="914400"/>
            <a:ext cx="533400" cy="533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icon-51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0400" y="990599"/>
            <a:ext cx="381000" cy="381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14400" y="2857500"/>
            <a:ext cx="5905500" cy="2857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0" spc="75">
                <a:solidFill>
                  <a:srgbClr val="FFFFFF"/>
                </a:solidFill>
                <a:latin typeface="Inter"/>
              </a:rPr>
              <a:t>УРОК 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3276600"/>
            <a:ext cx="8953500" cy="17145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5700" b="0">
                <a:solidFill>
                  <a:srgbClr val="FFFFFF"/>
                </a:solidFill>
                <a:latin typeface="Inter"/>
              </a:rPr>
              <a:t>Первые шаги и важные настройки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5143500"/>
            <a:ext cx="8572500" cy="12382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0000"/>
              </a:lnSpc>
            </a:pPr>
            <a:r>
              <a:rPr sz="1425" b="0">
                <a:solidFill>
                  <a:srgbClr val="FFFFFF"/>
                </a:solidFill>
                <a:latin typeface="Inter"/>
              </a:rPr>
              <a:t>Регистрация занимает три минуты. Настройки — ещё пять. Но эти пять минут стоят того: они решают, что случится с вашими разговорами дальше.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85800" y="685800"/>
            <a:ext cx="8572500" cy="209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25" b="0" spc="22">
                <a:solidFill>
                  <a:srgbClr val="F81A2C"/>
                </a:solidFill>
                <a:latin typeface="Inter"/>
              </a:rPr>
              <a:t>// первые шаги и важные настройки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933449"/>
            <a:ext cx="10287000" cy="13335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4000"/>
              </a:lnSpc>
            </a:pPr>
            <a:r>
              <a:rPr sz="3600" b="0">
                <a:solidFill>
                  <a:srgbClr val="000000"/>
                </a:solidFill>
                <a:latin typeface="Inter"/>
              </a:rPr>
              <a:t>Шаг 3. Пять настроек, которые стоит проверить сразу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2438400"/>
            <a:ext cx="266700" cy="209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0" spc="22">
                <a:solidFill>
                  <a:srgbClr val="F81A2C"/>
                </a:solidFill>
                <a:latin typeface="Inter"/>
              </a:rPr>
              <a:t>01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04900" y="2381250"/>
            <a:ext cx="4724400" cy="26822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650" b="1">
                <a:solidFill>
                  <a:srgbClr val="000000"/>
                </a:solidFill>
                <a:latin typeface="Inter"/>
              </a:rPr>
              <a:t>ChatGPT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04900" y="2687574"/>
            <a:ext cx="4724400" cy="81762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5000"/>
              </a:lnSpc>
            </a:pPr>
            <a:r>
              <a:rPr sz="1200" b="0">
                <a:solidFill>
                  <a:srgbClr val="5B5B63"/>
                </a:solidFill>
                <a:latin typeface="Inter"/>
              </a:rPr>
              <a:t>Значок профиля → Настройки → Управление данными → выключить Улучшать модель для всех . На телефоне: боковое меню → значок профиля → Data Controls.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362700" y="2438400"/>
            <a:ext cx="266700" cy="209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0" spc="22">
                <a:solidFill>
                  <a:srgbClr val="F81A2C"/>
                </a:solidFill>
                <a:latin typeface="Inter"/>
              </a:rPr>
              <a:t>02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781800" y="2381250"/>
            <a:ext cx="4724400" cy="26822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650" b="1">
                <a:solidFill>
                  <a:srgbClr val="000000"/>
                </a:solidFill>
                <a:latin typeface="Inter"/>
              </a:rPr>
              <a:t>Claude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781800" y="2687574"/>
            <a:ext cx="4724400" cy="81762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5000"/>
              </a:lnSpc>
            </a:pPr>
            <a:r>
              <a:rPr sz="1200" b="0">
                <a:solidFill>
                  <a:srgbClr val="5B5B63"/>
                </a:solidFill>
                <a:latin typeface="Inter"/>
              </a:rPr>
              <a:t>Настройки → Privacy → Help Improve Claude → выключить. Прямая ссылка: claude.ai/settings/data-privacy-controls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85800" y="3810000"/>
            <a:ext cx="266700" cy="209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0" spc="22">
                <a:solidFill>
                  <a:srgbClr val="F81A2C"/>
                </a:solidFill>
                <a:latin typeface="Inter"/>
              </a:rPr>
              <a:t>03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04900" y="3752850"/>
            <a:ext cx="4724400" cy="26822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650" b="1">
                <a:solidFill>
                  <a:srgbClr val="000000"/>
                </a:solidFill>
                <a:latin typeface="Inter"/>
              </a:rPr>
              <a:t>Gemini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104900" y="4059174"/>
            <a:ext cx="4724400" cy="81762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5000"/>
              </a:lnSpc>
            </a:pPr>
            <a:r>
              <a:rPr sz="1125" b="0">
                <a:solidFill>
                  <a:srgbClr val="5B5B63"/>
                </a:solidFill>
                <a:latin typeface="Inter"/>
              </a:rPr>
              <a:t>На компьютере: Настройки и справка → Активность → нажать «Вкл.» → Отключить . На телефоне: меню → фото профиля → Gemini Apps Activity . Сам переключатель внутри называется Keep Activity — не пугайтесь разных названий.</a:t>
            </a:r>
          </a:p>
        </p:txBody>
      </p:sp>
      <p:pic>
        <p:nvPicPr>
          <p:cNvPr id="14" name="Picture 13" descr="icon-51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6267450"/>
            <a:ext cx="266700" cy="26670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66800" y="6324600"/>
            <a:ext cx="3810000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75" b="0" spc="22">
                <a:solidFill>
                  <a:srgbClr val="5B5B63"/>
                </a:solidFill>
                <a:latin typeface="Inter"/>
              </a:rPr>
              <a:t>ai-safety.lazarev.cloud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934700" y="6324600"/>
            <a:ext cx="571500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975" b="0" spc="22">
                <a:solidFill>
                  <a:srgbClr val="B6B6BD"/>
                </a:solidFill>
                <a:latin typeface="Inter"/>
              </a:rPr>
              <a:t>07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685800" y="762000"/>
            <a:ext cx="609600" cy="38100"/>
          </a:xfrm>
          <a:prstGeom prst="rect">
            <a:avLst/>
          </a:prstGeom>
          <a:solidFill>
            <a:srgbClr val="F81A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704850"/>
            <a:ext cx="8572500" cy="209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25" b="0" spc="22">
                <a:solidFill>
                  <a:srgbClr val="F81A2C"/>
                </a:solidFill>
                <a:latin typeface="Inter"/>
              </a:rPr>
              <a:t>// первые шаги и важные настройки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971550"/>
            <a:ext cx="10287000" cy="13335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4000"/>
              </a:lnSpc>
            </a:pPr>
            <a:r>
              <a:rPr sz="3300" b="0">
                <a:solidFill>
                  <a:srgbClr val="000000"/>
                </a:solidFill>
                <a:latin typeface="Inter"/>
              </a:rPr>
              <a:t>Четыре проверки перед установкой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2400300"/>
            <a:ext cx="228600" cy="24764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75" b="0">
                <a:solidFill>
                  <a:srgbClr val="F81A2C"/>
                </a:solidFill>
                <a:latin typeface="Inter"/>
              </a:rPr>
              <a:t>—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9650" y="2381250"/>
            <a:ext cx="10287000" cy="61721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0000"/>
              </a:lnSpc>
            </a:pPr>
            <a:r>
              <a:rPr sz="1575" b="0">
                <a:solidFill>
                  <a:srgbClr val="000000"/>
                </a:solidFill>
                <a:latin typeface="Inter"/>
              </a:rPr>
              <a:t>Никогда не устанавливайте по ссылке. Ни из письма, ни из сообщения, ни из описания под видео. Откройте магазин приложений сами и найдите поиском.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85800" y="3131820"/>
            <a:ext cx="228600" cy="24764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75" b="0">
                <a:solidFill>
                  <a:srgbClr val="F81A2C"/>
                </a:solidFill>
                <a:latin typeface="Inter"/>
              </a:rPr>
              <a:t>—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09650" y="3112770"/>
            <a:ext cx="10287000" cy="73723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0000"/>
              </a:lnSpc>
            </a:pPr>
            <a:r>
              <a:rPr sz="1275" b="0">
                <a:solidFill>
                  <a:srgbClr val="000000"/>
                </a:solidFill>
                <a:latin typeface="Inter"/>
              </a:rPr>
              <a:t>Смотрите на имя разработчика — это лучшая проверка. Должно быть в точности: ChatGPT → OpenAI или OpenAI OpCo, LLC , Claude → Anthropic PBC , Gemini → Google LLC (в App Store показывается просто как Google ). Подделки пишут «OpenAl» (строчная l вместо заглавной I), «Open AI Inc», «ChatGPT Team».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85800" y="3983355"/>
            <a:ext cx="228600" cy="24764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75" b="0">
                <a:solidFill>
                  <a:srgbClr val="F81A2C"/>
                </a:solidFill>
                <a:latin typeface="Inter"/>
              </a:rPr>
              <a:t>—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09650" y="3964304"/>
            <a:ext cx="10287000" cy="61721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0000"/>
              </a:lnSpc>
            </a:pPr>
            <a:r>
              <a:rPr sz="1575" b="0">
                <a:solidFill>
                  <a:srgbClr val="000000"/>
                </a:solidFill>
                <a:latin typeface="Inter"/>
              </a:rPr>
              <a:t>Посмотрите на число установок. У настоящих: ChatGPT и Gemini — более миллиарда, Claude — более 50 миллионов. «ChatGPT» с несколькими тысячами установок — это не ChatGPT.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85800" y="4714875"/>
            <a:ext cx="228600" cy="24764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75" b="0">
                <a:solidFill>
                  <a:srgbClr val="F81A2C"/>
                </a:solidFill>
                <a:latin typeface="Inter"/>
              </a:rPr>
              <a:t>—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09650" y="4695825"/>
            <a:ext cx="10287000" cy="61721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0000"/>
              </a:lnSpc>
            </a:pPr>
            <a:r>
              <a:rPr sz="1575" b="0">
                <a:solidFill>
                  <a:srgbClr val="000000"/>
                </a:solidFill>
                <a:latin typeface="Inter"/>
              </a:rPr>
              <a:t>Подписка «в неделю» — почти всегда обман. У настоящих сервисов оплата помесячная или годовая. $6 в неделю — это $312 в год за то, что доступно бесплатно.</a:t>
            </a:r>
          </a:p>
        </p:txBody>
      </p:sp>
      <p:pic>
        <p:nvPicPr>
          <p:cNvPr id="14" name="Picture 13" descr="icon-51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6267450"/>
            <a:ext cx="266700" cy="26670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66800" y="6324600"/>
            <a:ext cx="3810000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75" b="0" spc="22">
                <a:solidFill>
                  <a:srgbClr val="5B5B63"/>
                </a:solidFill>
                <a:latin typeface="Inter"/>
              </a:rPr>
              <a:t>ai-safety.lazarev.cloud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934700" y="6324600"/>
            <a:ext cx="571500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975" b="0" spc="22">
                <a:solidFill>
                  <a:srgbClr val="B6B6BD"/>
                </a:solidFill>
                <a:latin typeface="Inter"/>
              </a:rPr>
              <a:t>08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685800" y="762000"/>
            <a:ext cx="609600" cy="38100"/>
          </a:xfrm>
          <a:prstGeom prst="rect">
            <a:avLst/>
          </a:prstGeom>
          <a:solidFill>
            <a:srgbClr val="F81A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704850"/>
            <a:ext cx="8572500" cy="209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25" b="0" spc="22">
                <a:solidFill>
                  <a:srgbClr val="F81A2C"/>
                </a:solidFill>
                <a:latin typeface="Inter"/>
              </a:rPr>
              <a:t>// первые шаги и важные настройки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971550"/>
            <a:ext cx="10287000" cy="13335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4000"/>
              </a:lnSpc>
            </a:pPr>
            <a:r>
              <a:rPr sz="3300" b="0">
                <a:solidFill>
                  <a:srgbClr val="000000"/>
                </a:solidFill>
                <a:latin typeface="Inter"/>
              </a:rPr>
              <a:t>Оговорки, о которых обычно не пишут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2400300"/>
            <a:ext cx="228600" cy="24764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75" b="0">
                <a:solidFill>
                  <a:srgbClr val="F81A2C"/>
                </a:solidFill>
                <a:latin typeface="Inter"/>
              </a:rPr>
              <a:t>—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9650" y="2381250"/>
            <a:ext cx="10287000" cy="8172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0000"/>
              </a:lnSpc>
            </a:pPr>
            <a:r>
              <a:rPr sz="1425" b="0">
                <a:solidFill>
                  <a:srgbClr val="000000"/>
                </a:solidFill>
                <a:latin typeface="Inter"/>
              </a:rPr>
              <a:t>Claude: если обучение включено, данные могут храниться в обезличенном виде — без сведений, по которым вас можно узнать, — до 5 лет. Если выключено — такого долгого хранения нет, но переписки всё равно лежат в вашей истории, пока вы сами их не удалите. После удаления они окончательно стираются в течение 30 дней.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85800" y="3331845"/>
            <a:ext cx="228600" cy="24764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75" b="0">
                <a:solidFill>
                  <a:srgbClr val="F81A2C"/>
                </a:solidFill>
                <a:latin typeface="Inter"/>
              </a:rPr>
              <a:t>—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09650" y="3312795"/>
            <a:ext cx="10287000" cy="89725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0000"/>
              </a:lnSpc>
            </a:pPr>
            <a:r>
              <a:rPr sz="1575" b="0">
                <a:solidFill>
                  <a:srgbClr val="000000"/>
                </a:solidFill>
                <a:latin typeface="Inter"/>
              </a:rPr>
              <a:t>Gemini: при отключённой активности часть интеграций с сервисами Google — Gmail, Календарь, Диск, Карты, Фото — перестаёт работать, и отключается память. Переписки при этом всё равно хранятся 72 часа.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85800" y="4343400"/>
            <a:ext cx="228600" cy="24764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75" b="0">
                <a:solidFill>
                  <a:srgbClr val="F81A2C"/>
                </a:solidFill>
                <a:latin typeface="Inter"/>
              </a:rPr>
              <a:t>—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09650" y="4324350"/>
            <a:ext cx="10287000" cy="89725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0000"/>
              </a:lnSpc>
            </a:pPr>
            <a:r>
              <a:rPr sz="1575" b="0">
                <a:solidFill>
                  <a:srgbClr val="000000"/>
                </a:solidFill>
                <a:latin typeface="Inter"/>
              </a:rPr>
              <a:t>Gemini, цитата из справки Google: часть чатов просматривают живые проверяющие, и эти чаты не удаляются вместе с вашей историей — они хранятся до трёх лет . Google сам советует: «Пожалуйста, не вводите конфиденциальную информацию, которую вы не хотели бы показать проверяющему».</a:t>
            </a:r>
          </a:p>
        </p:txBody>
      </p:sp>
      <p:pic>
        <p:nvPicPr>
          <p:cNvPr id="12" name="Picture 11" descr="icon-51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6267450"/>
            <a:ext cx="266700" cy="2667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66800" y="6324600"/>
            <a:ext cx="3810000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75" b="0" spc="22">
                <a:solidFill>
                  <a:srgbClr val="5B5B63"/>
                </a:solidFill>
                <a:latin typeface="Inter"/>
              </a:rPr>
              <a:t>ai-safety.lazarev.cloud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934700" y="6324600"/>
            <a:ext cx="571500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975" b="0" spc="22">
                <a:solidFill>
                  <a:srgbClr val="B6B6BD"/>
                </a:solidFill>
                <a:latin typeface="Inter"/>
              </a:rPr>
              <a:t>09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