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33400"/>
            <a:ext cx="419100" cy="4191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57300" y="628650"/>
            <a:ext cx="47625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 spc="97">
                <a:solidFill>
                  <a:srgbClr val="FFFFFF"/>
                </a:solidFill>
                <a:latin typeface="Inter"/>
              </a:rPr>
              <a:t>LAZAREV CLOUD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3143250"/>
            <a:ext cx="8572500" cy="2857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350" b="0" spc="22">
                <a:solidFill>
                  <a:srgbClr val="F81A2C"/>
                </a:solidFill>
                <a:latin typeface="Inter"/>
              </a:rPr>
              <a:t>// курс для начинающих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657600"/>
            <a:ext cx="9810750" cy="1905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00" b="0">
                <a:solidFill>
                  <a:srgbClr val="FFFFFF"/>
                </a:solidFill>
                <a:latin typeface="Inter"/>
              </a:rPr>
              <a:t>ИИ без страха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5257800"/>
            <a:ext cx="8572500" cy="952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350" b="0">
                <a:solidFill>
                  <a:srgbClr val="B6B6BD"/>
                </a:solidFill>
                <a:latin typeface="Inter"/>
              </a:rPr>
              <a:t>Пять коротких уроков о том, как пользоваться ChatGPT и другими ИИ-помощниками — безопасно, с пользой и без лишних сложностей. Написано для родителей, друзей и всех, кто ещё не пробовал.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6324600"/>
            <a:ext cx="66675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 spc="22">
                <a:solidFill>
                  <a:srgbClr val="8A8A92"/>
                </a:solidFill>
                <a:latin typeface="Inter"/>
              </a:rPr>
              <a:t>Актуальная версия: ai-safety.lazarev.cloud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3810000" cy="4191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00" b="0" spc="22">
                <a:solidFill>
                  <a:srgbClr val="FFFFFF"/>
                </a:solidFill>
                <a:latin typeface="Inter"/>
              </a:rP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10744200" y="914400"/>
            <a:ext cx="533400" cy="533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0400" y="990599"/>
            <a:ext cx="381000" cy="381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2857500"/>
            <a:ext cx="5905500" cy="2857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 spc="75">
                <a:solidFill>
                  <a:srgbClr val="FFFFFF"/>
                </a:solidFill>
                <a:latin typeface="Inter"/>
              </a:rPr>
              <a:t>УРОК 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276600"/>
            <a:ext cx="8953500" cy="1714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700" b="0">
                <a:solidFill>
                  <a:srgbClr val="FFFFFF"/>
                </a:solidFill>
                <a:latin typeface="Inter"/>
              </a:rPr>
              <a:t>Как правильно спрашивать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143500"/>
            <a:ext cx="8572500" cy="12382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425" b="0">
                <a:solidFill>
                  <a:srgbClr val="FFFFFF"/>
                </a:solidFill>
                <a:latin typeface="Inter"/>
              </a:rPr>
              <a:t>Разница между «бесполезно» и «вау» — почти всегда в формулировке вопроса. Хорошая новость: учить надо мало, и половина того, что советуют в интернете, уже устарела.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685800"/>
            <a:ext cx="85725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25" b="0" spc="22">
                <a:solidFill>
                  <a:srgbClr val="F81A2C"/>
                </a:solidFill>
                <a:latin typeface="Inter"/>
              </a:rPr>
              <a:t>// как правильно спрашивать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933449"/>
            <a:ext cx="10287000" cy="1333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</a:pPr>
            <a:r>
              <a:rPr sz="3900" b="0">
                <a:solidFill>
                  <a:srgbClr val="000000"/>
                </a:solidFill>
                <a:latin typeface="Inter"/>
              </a:rPr>
              <a:t>Формула, которая действительно работает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4384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4900" y="2381250"/>
            <a:ext cx="2832099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01 · действие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04900" y="2687574"/>
            <a:ext cx="2832099" cy="8176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Начните с глагола: напиши, объясни, сравни, сократи, составь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70400" y="24384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89499" y="2381250"/>
            <a:ext cx="2832099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02 · кто 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89499" y="2687574"/>
            <a:ext cx="2832099" cy="8176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Возраст, уровень («я полный новичок»), для кого текст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54999" y="24384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74100" y="2381250"/>
            <a:ext cx="2832099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03 · контекст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74100" y="2687574"/>
            <a:ext cx="2832099" cy="8176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Детали, даты, суммы, что уже пробовал, ограничения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800" y="38100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04900" y="3752850"/>
            <a:ext cx="2832099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04 · формат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04900" y="4059174"/>
            <a:ext cx="2832099" cy="8176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Длина, тон, таблица или список, сколько вариантов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70400" y="38100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89499" y="3752850"/>
            <a:ext cx="2832099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05 · вопросы ко мне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89499" y="4059174"/>
            <a:ext cx="2832099" cy="8176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«Если данных не хватает — сначала спроси у меня»</a:t>
            </a:r>
          </a:p>
        </p:txBody>
      </p:sp>
      <p:pic>
        <p:nvPicPr>
          <p:cNvPr id="20" name="Picture 19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267450"/>
            <a:ext cx="266700" cy="2667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066800" y="6324600"/>
            <a:ext cx="3810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75" b="0" spc="22">
                <a:solidFill>
                  <a:srgbClr val="5B5B63"/>
                </a:solidFill>
                <a:latin typeface="Inter"/>
              </a:rPr>
              <a:t>ai-safety.lazarev.cloud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934700" y="6324600"/>
            <a:ext cx="5715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75" b="0" spc="22">
                <a:solidFill>
                  <a:srgbClr val="B6B6BD"/>
                </a:solidFill>
                <a:latin typeface="Inter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762000"/>
            <a:ext cx="609600" cy="38100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704850"/>
            <a:ext cx="85725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25" b="0" spc="22">
                <a:solidFill>
                  <a:srgbClr val="F81A2C"/>
                </a:solidFill>
                <a:latin typeface="Inter"/>
              </a:rPr>
              <a:t>// как правильно спрашивать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971550"/>
            <a:ext cx="10287000" cy="1333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</a:pPr>
            <a:r>
              <a:rPr sz="3300" b="0">
                <a:solidFill>
                  <a:srgbClr val="000000"/>
                </a:solidFill>
                <a:latin typeface="Inter"/>
              </a:rPr>
              <a:t>Устаревшие приёмы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400300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9650" y="2381250"/>
            <a:ext cx="10287000" cy="73723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275" b="0">
                <a:solidFill>
                  <a:srgbClr val="000000"/>
                </a:solidFill>
                <a:latin typeface="Inter"/>
              </a:rPr>
              <a:t>«Ты — эксперт с 20-летним опытом…» — Anthropic относит это к приёмам, «о которых вы могли слышать» и пишет, что современным моделям тяжеловесная роль часто не нужна. Лучше сказать, под каким углом смотреть: «разбери этот договор с точки зрения рисков для меня». А вот как способ задать тон («объясни, как врач объяснил бы пациенту») роль по-прежнему полезна.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3251835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9650" y="3232785"/>
            <a:ext cx="10287000" cy="73723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275" b="0">
                <a:solidFill>
                  <a:srgbClr val="000000"/>
                </a:solidFill>
                <a:latin typeface="Inter"/>
              </a:rPr>
              <a:t>«Думай шаг за шагом» — для «думающих» моделей документация OpenAI советует не просить их рассуждать пошагово : такие модели рассуждают внутри себя, поэтому просьба «не нужна, а иногда мешает». Исследование Уортонской школы (июнь 2025) показало то же для рассуждающих моделей: прирост в пределах 3%, у одной модели — минус 3%, при росте времени ответа на 20–80%.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4103370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9650" y="4084319"/>
            <a:ext cx="10287000" cy="73723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275" b="0">
                <a:solidFill>
                  <a:srgbClr val="000000"/>
                </a:solidFill>
                <a:latin typeface="Inter"/>
              </a:rPr>
              <a:t>«Пожалуйста», «я тебе заплачу $1000», «от этого зависит моя карьера» — отдельное исследование Уортона (август 2025) сравнило обычный запрос с восемью видами давления, включая обещание денег и угрозы. Устойчивого эффекта нет ни у одного. Более того, лишний текст мешает : модель начинает реагировать на него вместо вопроса.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4954904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9650" y="4935855"/>
            <a:ext cx="10287000" cy="590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00" b="0">
                <a:solidFill>
                  <a:srgbClr val="000000"/>
                </a:solidFill>
                <a:latin typeface="Inter"/>
              </a:rPr>
              <a:t>Специальные значки и разметка вроде тегов — обычному человеку не нужны. Anthropic пишет, что современные модели понимают структуру и без них: обычные абзацы, заголовки и пустые строки работают не хуже.</a:t>
            </a:r>
          </a:p>
        </p:txBody>
      </p:sp>
      <p:pic>
        <p:nvPicPr>
          <p:cNvPr id="14" name="Picture 13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267450"/>
            <a:ext cx="266700" cy="2667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66800" y="6324600"/>
            <a:ext cx="3810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75" b="0" spc="22">
                <a:solidFill>
                  <a:srgbClr val="5B5B63"/>
                </a:solidFill>
                <a:latin typeface="Inter"/>
              </a:rPr>
              <a:t>ai-safety.lazarev.cloud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34700" y="6324600"/>
            <a:ext cx="5715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75" b="0" spc="22">
                <a:solidFill>
                  <a:srgbClr val="B6B6BD"/>
                </a:solidFill>
                <a:latin typeface="Inter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762000"/>
            <a:ext cx="609600" cy="38100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704850"/>
            <a:ext cx="85725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25" b="0" spc="22">
                <a:solidFill>
                  <a:srgbClr val="F81A2C"/>
                </a:solidFill>
                <a:latin typeface="Inter"/>
              </a:rPr>
              <a:t>// как правильно спрашивать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971550"/>
            <a:ext cx="10287000" cy="1333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</a:pPr>
            <a:r>
              <a:rPr sz="3300" b="0">
                <a:solidFill>
                  <a:srgbClr val="000000"/>
                </a:solidFill>
                <a:latin typeface="Inter"/>
              </a:rPr>
              <a:t>Три фразы-выручалочки на все случаи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400300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9650" y="2381250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« Объясни проще, как будто мне 10 лет. » — когда ответ непонятный.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2851785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9650" y="2832735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« Слишком длинно. Сократи до пяти предложений. » — когда ответ на три экрана.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3303269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9650" y="3284219"/>
            <a:ext cx="10287000" cy="6172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« Если ты не уверен — так и скажи, не выдумывай. » — Anthropic прямо рекомендует давать модели такое разрешение как способ снизить количество выдумок.</a:t>
            </a:r>
          </a:p>
        </p:txBody>
      </p:sp>
      <p:pic>
        <p:nvPicPr>
          <p:cNvPr id="12" name="Picture 11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267450"/>
            <a:ext cx="266700" cy="2667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66800" y="6324600"/>
            <a:ext cx="3810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75" b="0" spc="22">
                <a:solidFill>
                  <a:srgbClr val="5B5B63"/>
                </a:solidFill>
                <a:latin typeface="Inter"/>
              </a:rPr>
              <a:t>ai-safety.lazarev.cloud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34700" y="6324600"/>
            <a:ext cx="5715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75" b="0" spc="22">
                <a:solidFill>
                  <a:srgbClr val="B6B6BD"/>
                </a:solidFill>
                <a:latin typeface="Inter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3810000" cy="4191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00" b="0" spc="22">
                <a:solidFill>
                  <a:srgbClr val="FFFFFF"/>
                </a:solidFill>
                <a:latin typeface="Inter"/>
              </a:rP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10744200" y="914400"/>
            <a:ext cx="533400" cy="533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0400" y="990599"/>
            <a:ext cx="381000" cy="381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2857500"/>
            <a:ext cx="5905500" cy="2857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 spc="75">
                <a:solidFill>
                  <a:srgbClr val="FFFFFF"/>
                </a:solidFill>
                <a:latin typeface="Inter"/>
              </a:rPr>
              <a:t>УРОК 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276600"/>
            <a:ext cx="8953500" cy="1714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700" b="0">
                <a:solidFill>
                  <a:srgbClr val="FFFFFF"/>
                </a:solidFill>
                <a:latin typeface="Inter"/>
              </a:rPr>
              <a:t>Он умеет ошибаться уверенно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143500"/>
            <a:ext cx="8572500" cy="12382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425" b="0">
                <a:solidFill>
                  <a:srgbClr val="FFFFFF"/>
                </a:solidFill>
                <a:latin typeface="Inter"/>
              </a:rPr>
              <a:t>Это главный урок курса. Не потому, что ИИ плохой, а потому, что у его ошибок нет внешних признаков — они выглядят ровно так же, как правильные ответы.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685800"/>
            <a:ext cx="85725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25" b="0" spc="22">
                <a:solidFill>
                  <a:srgbClr val="F81A2C"/>
                </a:solidFill>
                <a:latin typeface="Inter"/>
              </a:rPr>
              <a:t>// он умеет ошибаться уверенно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933449"/>
            <a:ext cx="10287000" cy="1333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</a:pPr>
            <a:r>
              <a:rPr sz="3900" b="0">
                <a:solidFill>
                  <a:srgbClr val="000000"/>
                </a:solidFill>
                <a:latin typeface="Inter"/>
              </a:rPr>
              <a:t>Никогда не вводите в чат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4384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4900" y="2381250"/>
            <a:ext cx="4724400" cy="4389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000000"/>
                </a:solidFill>
                <a:latin typeface="Inter"/>
              </a:rPr>
              <a:t>Паспортные данные, любой национальный идентификационный номер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04900" y="2858261"/>
            <a:ext cx="4724400" cy="49453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900" b="0">
                <a:solidFill>
                  <a:srgbClr val="5B5B63"/>
                </a:solidFill>
                <a:latin typeface="Inter"/>
              </a:rPr>
              <a:t>СНИЛС и ИНН в России, ИИН в Казахстане, личный номер в Беларуси, удостоверение личности в Израиле, налоговый номер в Германии — и номера любых документов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62700" y="24384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81800" y="23812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Одноразовые коды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81800" y="26875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Те, что приходят в SMS или в приложении при входе и оплате. Они не нужны ни банку, ни полиции, ни службе доставки, ни ИИ-сервису. Кто просит — мошенник.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36576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04900" y="3600450"/>
            <a:ext cx="4724400" cy="4389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000000"/>
                </a:solidFill>
                <a:latin typeface="Inter"/>
              </a:rPr>
              <a:t>Номера карт, счетов, PIN-коды, пароли, сид-фразы от криптокошельков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62700" y="36576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81800" y="36004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Фотографии документов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81800" y="39067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паспорта, выписки, полиса, рецепта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5800" y="48768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04900" y="4819650"/>
            <a:ext cx="47244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000000"/>
                </a:solidFill>
                <a:latin typeface="Inter"/>
              </a:rPr>
              <a:t>Полную медицинскую карту с вашим именем и диагнозами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62700" y="48768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81800" y="48196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Что-либо о текущем судебном деле или споре</a:t>
            </a:r>
          </a:p>
        </p:txBody>
      </p:sp>
      <p:pic>
        <p:nvPicPr>
          <p:cNvPr id="20" name="Picture 19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267450"/>
            <a:ext cx="266700" cy="2667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066800" y="6324600"/>
            <a:ext cx="3810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75" b="0" spc="22">
                <a:solidFill>
                  <a:srgbClr val="5B5B63"/>
                </a:solidFill>
                <a:latin typeface="Inter"/>
              </a:rPr>
              <a:t>ai-safety.lazarev.cloud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934700" y="6324600"/>
            <a:ext cx="5715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75" b="0" spc="22">
                <a:solidFill>
                  <a:srgbClr val="B6B6BD"/>
                </a:solidFill>
                <a:latin typeface="Inter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3810000" cy="4191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00" b="0" spc="22">
                <a:solidFill>
                  <a:srgbClr val="FFFFFF"/>
                </a:solidFill>
                <a:latin typeface="Inter"/>
              </a:rP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10744200" y="914400"/>
            <a:ext cx="533400" cy="533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0400" y="990599"/>
            <a:ext cx="381000" cy="381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2857500"/>
            <a:ext cx="5905500" cy="2857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 spc="75">
                <a:solidFill>
                  <a:srgbClr val="FFFFFF"/>
                </a:solidFill>
                <a:latin typeface="Inter"/>
              </a:rPr>
              <a:t>УРОК 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276600"/>
            <a:ext cx="8953500" cy="1714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700" b="0">
                <a:solidFill>
                  <a:srgbClr val="FFFFFF"/>
                </a:solidFill>
                <a:latin typeface="Inter"/>
              </a:rPr>
              <a:t>ИИ и мошенники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143500"/>
            <a:ext cx="8572500" cy="12382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425" b="0">
                <a:solidFill>
                  <a:srgbClr val="FFFFFF"/>
                </a:solidFill>
                <a:latin typeface="Inter"/>
              </a:rPr>
              <a:t>Тот же инструмент, который помогает вам писать письма, помогает мошенникам писать письма вам. И подделывать голос вашей дочери.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685800"/>
            <a:ext cx="85725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25" b="0" spc="22">
                <a:solidFill>
                  <a:srgbClr val="F81A2C"/>
                </a:solidFill>
                <a:latin typeface="Inter"/>
              </a:rPr>
              <a:t>// ии и мошенники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933449"/>
            <a:ext cx="10287000" cy="1333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</a:pPr>
            <a:r>
              <a:rPr sz="3900" b="0">
                <a:solidFill>
                  <a:srgbClr val="000000"/>
                </a:solidFill>
                <a:latin typeface="Inter"/>
              </a:rPr>
              <a:t>Масштаб — по официальным данным ФБР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2457450"/>
            <a:ext cx="2533650" cy="28575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686050"/>
            <a:ext cx="2533650" cy="10477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</a:pPr>
            <a:r>
              <a:rPr sz="6300" b="0">
                <a:solidFill>
                  <a:srgbClr val="000000"/>
                </a:solidFill>
                <a:latin typeface="Inter"/>
              </a:rPr>
              <a:t>22 364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3810000"/>
            <a:ext cx="253365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125" b="0" spc="22">
                <a:solidFill>
                  <a:srgbClr val="5B5B63"/>
                </a:solidFill>
                <a:latin typeface="Inter"/>
              </a:rPr>
              <a:t>ЖАЛОБЫ В США С УПОМИНАНИЕМ ИИ</a:t>
            </a:r>
          </a:p>
        </p:txBody>
      </p:sp>
      <p:sp>
        <p:nvSpPr>
          <p:cNvPr id="8" name="Rectangle 7"/>
          <p:cNvSpPr/>
          <p:nvPr/>
        </p:nvSpPr>
        <p:spPr>
          <a:xfrm>
            <a:off x="3448050" y="2457450"/>
            <a:ext cx="2533650" cy="28575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448050" y="2686050"/>
            <a:ext cx="2533650" cy="10477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</a:pPr>
            <a:r>
              <a:rPr sz="4350" b="0">
                <a:solidFill>
                  <a:srgbClr val="000000"/>
                </a:solidFill>
                <a:latin typeface="Inter"/>
              </a:rPr>
              <a:t>$893 млн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48050" y="3810000"/>
            <a:ext cx="253365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125" b="0" spc="22">
                <a:solidFill>
                  <a:srgbClr val="5B5B63"/>
                </a:solidFill>
                <a:latin typeface="Inter"/>
              </a:rPr>
              <a:t>ПОТЕРИ ПО ЭТИМ ЖАЛОБАМ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10300" y="2457450"/>
            <a:ext cx="2533650" cy="28575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210300" y="2686050"/>
            <a:ext cx="2533650" cy="10477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</a:pPr>
            <a:r>
              <a:rPr sz="4350" b="0">
                <a:solidFill>
                  <a:srgbClr val="000000"/>
                </a:solidFill>
                <a:latin typeface="Inter"/>
              </a:rPr>
              <a:t>$7,7 млрд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10300" y="3810000"/>
            <a:ext cx="253365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125" b="0" spc="22">
                <a:solidFill>
                  <a:srgbClr val="5B5B63"/>
                </a:solidFill>
                <a:latin typeface="Inter"/>
              </a:rPr>
              <a:t>ПОТЕРЯЛИ ЛЮДИ СТАРШЕ 60 ЛЕТ — ВСЕ ВИДЫ ОБМАНА, НЕ ТОЛЬКО ИИ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972550" y="2457450"/>
            <a:ext cx="2533650" cy="28575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972550" y="2686050"/>
            <a:ext cx="2533650" cy="10477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2000"/>
              </a:lnSpc>
            </a:pPr>
            <a:r>
              <a:rPr sz="6300" b="0">
                <a:solidFill>
                  <a:srgbClr val="000000"/>
                </a:solidFill>
                <a:latin typeface="Inter"/>
              </a:rPr>
              <a:t>+59%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72550" y="3810000"/>
            <a:ext cx="253365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125" b="0" spc="22">
                <a:solidFill>
                  <a:srgbClr val="5B5B63"/>
                </a:solidFill>
                <a:latin typeface="Inter"/>
              </a:rPr>
              <a:t>РОСТ ЭТИХ ПОТЕРЬ У ЛЮДЕЙ СТАРШЕ 60 ЛЕТ ЗА ГОД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4914900"/>
            <a:ext cx="9525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// четыре признака этой схемы — запомнить намертво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" y="5219700"/>
            <a:ext cx="2533650" cy="2857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1">
                <a:solidFill>
                  <a:srgbClr val="000000"/>
                </a:solidFill>
                <a:latin typeface="Inter"/>
              </a:rPr>
              <a:t>Срочность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5800" y="5486400"/>
            <a:ext cx="2533650" cy="6286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050" b="0">
                <a:solidFill>
                  <a:srgbClr val="5B5B63"/>
                </a:solidFill>
                <a:latin typeface="Inter"/>
              </a:rPr>
              <a:t>«Прямо сейчас», «через десять минут будет поздно».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448050" y="5219700"/>
            <a:ext cx="2533650" cy="2857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1">
                <a:solidFill>
                  <a:srgbClr val="000000"/>
                </a:solidFill>
                <a:latin typeface="Inter"/>
              </a:rPr>
              <a:t>Секретность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48050" y="5486400"/>
            <a:ext cx="2533650" cy="6286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050" b="0">
                <a:solidFill>
                  <a:srgbClr val="5B5B63"/>
                </a:solidFill>
                <a:latin typeface="Inter"/>
              </a:rPr>
              <a:t>«Только не говори маме», «никому не звони».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10300" y="5219700"/>
            <a:ext cx="2533650" cy="2857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1">
                <a:solidFill>
                  <a:srgbClr val="000000"/>
                </a:solidFill>
                <a:latin typeface="Inter"/>
              </a:rPr>
              <a:t>Просят продиктовать код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210300" y="5486400"/>
            <a:ext cx="2533650" cy="6286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825" b="0">
                <a:solidFill>
                  <a:srgbClr val="5B5B63"/>
                </a:solidFill>
                <a:latin typeface="Inter"/>
              </a:rPr>
              <a:t>Только что пришёл одноразовый код в SMS, и его просят назвать «для подтверждения личности». Это и есть вся схема: назвать код — значит отдать доступ к счёту или деньгам.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972550" y="5219700"/>
            <a:ext cx="2533650" cy="2857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1">
                <a:solidFill>
                  <a:srgbClr val="000000"/>
                </a:solidFill>
                <a:latin typeface="Inter"/>
              </a:rPr>
              <a:t>Необычный способ оплаты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72550" y="5486400"/>
            <a:ext cx="2533650" cy="6286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675" b="0">
                <a:solidFill>
                  <a:srgbClr val="5B5B63"/>
                </a:solidFill>
                <a:latin typeface="Inter"/>
              </a:rPr>
              <a:t>Перевод на чужую карту, криптовалюта, подарочные сертификаты, платёжные приложения, курьер за наличными. Правило FTC: никогда не платите тому, кто настаивает, что заплатить можно только криптовалютой, через сервис денежных переводов вроде Western Union или MoneyGram, через платёжное приложение или подарочной картой. А по словам самой FTC, оплату криптовалютой требуют только мошенники.</a:t>
            </a:r>
          </a:p>
        </p:txBody>
      </p:sp>
      <p:pic>
        <p:nvPicPr>
          <p:cNvPr id="26" name="Picture 25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267450"/>
            <a:ext cx="266700" cy="2667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066800" y="6324600"/>
            <a:ext cx="3810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75" b="0" spc="22">
                <a:solidFill>
                  <a:srgbClr val="5B5B63"/>
                </a:solidFill>
                <a:latin typeface="Inter"/>
              </a:rPr>
              <a:t>ai-safety.lazarev.cloud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934700" y="6324600"/>
            <a:ext cx="5715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75" b="0" spc="22">
                <a:solidFill>
                  <a:srgbClr val="B6B6BD"/>
                </a:solidFill>
                <a:latin typeface="Inter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685800"/>
            <a:ext cx="85725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25" b="0" spc="22">
                <a:solidFill>
                  <a:srgbClr val="F81A2C"/>
                </a:solidFill>
                <a:latin typeface="Inter"/>
              </a:rPr>
              <a:t>// ии и мошенники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933449"/>
            <a:ext cx="10287000" cy="1333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</a:pPr>
            <a:r>
              <a:rPr sz="3900" b="0">
                <a:solidFill>
                  <a:srgbClr val="000000"/>
                </a:solidFill>
                <a:latin typeface="Inter"/>
              </a:rPr>
              <a:t>Если уже случилось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4384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4900" y="23812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Россия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04900" y="26875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Полиция — 102. Заявление можно подать онлайн через сайт МВД; параллельно — в банк и в его службу по спорным операциям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62700" y="24384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81800" y="23812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Беларусь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81800" y="26875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Милиция — 102, управление «К» МВД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36576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04900" y="36004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Казахстан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04900" y="39067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Полиция — 102, заявление через eGov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62700" y="36576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81800" y="36004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Кыргызстан · Узбекистан · Таджикистан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81800" y="39067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Полиция — 102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48768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04900" y="48196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Азербайджан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04900" y="51259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Полиция — 102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62700" y="48768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81800" y="48196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Армения · Грузия · Молдова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81800" y="51259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Единый номер — 112</a:t>
            </a:r>
          </a:p>
        </p:txBody>
      </p:sp>
      <p:pic>
        <p:nvPicPr>
          <p:cNvPr id="23" name="Picture 22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267450"/>
            <a:ext cx="266700" cy="2667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066800" y="6324600"/>
            <a:ext cx="3810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75" b="0" spc="22">
                <a:solidFill>
                  <a:srgbClr val="5B5B63"/>
                </a:solidFill>
                <a:latin typeface="Inter"/>
              </a:rPr>
              <a:t>ai-safety.lazarev.cloud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934700" y="6324600"/>
            <a:ext cx="5715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75" b="0" spc="22">
                <a:solidFill>
                  <a:srgbClr val="B6B6BD"/>
                </a:solidFill>
                <a:latin typeface="Inter"/>
              </a:rP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762000"/>
            <a:ext cx="609600" cy="38100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704850"/>
            <a:ext cx="85725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25" b="0" spc="22">
                <a:solidFill>
                  <a:srgbClr val="F81A2C"/>
                </a:solidFill>
                <a:latin typeface="Inter"/>
              </a:rPr>
              <a:t>// ии и мошенники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971550"/>
            <a:ext cx="10287000" cy="1333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</a:pPr>
            <a:r>
              <a:rPr sz="3300" b="0">
                <a:solidFill>
                  <a:srgbClr val="000000"/>
                </a:solidFill>
                <a:latin typeface="Inter"/>
              </a:rPr>
              <a:t>Защита — официальная рекомендация ФБР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400300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9650" y="2381250"/>
            <a:ext cx="10287000" cy="6172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Слово должно быть бессмысленным и не связанным с вами : не кличка кота, не девичья фамилия мамы, не улица детства — всё это давно утекло в базы данных. Что-то вроде «фиолетовый чайник».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3131820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9650" y="3112770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Проговорите его вслух при встрече. Не пишите в переписке.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3583304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9650" y="3564255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Расскажите всем: родителям, детям, внукам, супругу.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4034789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9650" y="4015740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Кодовое слово — вторая проверка, а не единственная. Первая — положить трубку и перезвонить самому.</a:t>
            </a:r>
          </a:p>
        </p:txBody>
      </p:sp>
      <p:pic>
        <p:nvPicPr>
          <p:cNvPr id="14" name="Picture 13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267450"/>
            <a:ext cx="266700" cy="2667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66800" y="6324600"/>
            <a:ext cx="3810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75" b="0" spc="22">
                <a:solidFill>
                  <a:srgbClr val="5B5B63"/>
                </a:solidFill>
                <a:latin typeface="Inter"/>
              </a:rPr>
              <a:t>ai-safety.lazarev.cloud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34700" y="6324600"/>
            <a:ext cx="5715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75" b="0" spc="22">
                <a:solidFill>
                  <a:srgbClr val="B6B6BD"/>
                </a:solidFill>
                <a:latin typeface="Inter"/>
              </a:rP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685800"/>
            <a:ext cx="85725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25" b="0" spc="22">
                <a:solidFill>
                  <a:srgbClr val="F81A2C"/>
                </a:solidFill>
                <a:latin typeface="Inter"/>
              </a:rPr>
              <a:t>// курс для начинающих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933449"/>
            <a:ext cx="10287000" cy="1333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</a:pPr>
            <a:r>
              <a:rPr sz="3900" b="0">
                <a:solidFill>
                  <a:srgbClr val="000000"/>
                </a:solidFill>
                <a:latin typeface="Inter"/>
              </a:rPr>
              <a:t>Уроки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4384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4900" y="23812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Что такое ИИ-чат и что он умеет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04900" y="26875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И, главное, чего он НЕ умеет. Какой сервис выбрать.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62700" y="24384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81800" y="23812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Первые шаги и важные настройки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81800" y="26875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Регистрация, приложение, приватность, память, реклама, режим агента.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36576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04900" y="36004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Как правильно спрашивать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04900" y="39067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Формула из пяти частей и 12 готовых шаблонов.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62700" y="36576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81800" y="36004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Он умеет ошибаться уверенно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81800" y="39067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Выдумки, проверка фактов, что нельзя писать в чат.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48768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04900" y="48196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ИИ и мошенники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04900" y="51259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Клон голоса, дипфейки, поддельные приложения, кодовое слово.</a:t>
            </a:r>
          </a:p>
        </p:txBody>
      </p:sp>
      <p:pic>
        <p:nvPicPr>
          <p:cNvPr id="20" name="Picture 19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267450"/>
            <a:ext cx="266700" cy="2667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066800" y="6324600"/>
            <a:ext cx="3810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75" b="0" spc="22">
                <a:solidFill>
                  <a:srgbClr val="5B5B63"/>
                </a:solidFill>
                <a:latin typeface="Inter"/>
              </a:rPr>
              <a:t>ai-safety.lazarev.cloud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934700" y="6324600"/>
            <a:ext cx="5715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75" b="0" spc="22">
                <a:solidFill>
                  <a:srgbClr val="B6B6BD"/>
                </a:solidFill>
                <a:latin typeface="Inter"/>
              </a:rPr>
              <a:t>02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762000"/>
            <a:ext cx="609600" cy="38100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704850"/>
            <a:ext cx="85725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25" b="0" spc="22">
                <a:solidFill>
                  <a:srgbClr val="F81A2C"/>
                </a:solidFill>
                <a:latin typeface="Inter"/>
              </a:rPr>
              <a:t>// ии без страха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971550"/>
            <a:ext cx="10287000" cy="1333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</a:pPr>
            <a:r>
              <a:rPr sz="3300" b="0">
                <a:solidFill>
                  <a:srgbClr val="000000"/>
                </a:solidFill>
                <a:latin typeface="Inter"/>
              </a:rPr>
              <a:t>Пять фраз, которые всегда выручают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400300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9650" y="2381250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«Объясни проще, как будто мне 10 лет.»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2851785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9650" y="2832735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«Слишком длинно. Сократи до пяти предложений.»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3303269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9650" y="3284219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«Найди в интернете и дай ссылки на источники.»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3754754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9650" y="3735704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«Если не уверен — так и скажи, не выдумывай.»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800" y="4206239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9650" y="4187189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«Какие вопросы у тебя есть ко мне, чтобы ответить лучше?»</a:t>
            </a:r>
          </a:p>
        </p:txBody>
      </p:sp>
      <p:pic>
        <p:nvPicPr>
          <p:cNvPr id="16" name="Picture 15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267450"/>
            <a:ext cx="266700" cy="2667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066800" y="6324600"/>
            <a:ext cx="3810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75" b="0" spc="22">
                <a:solidFill>
                  <a:srgbClr val="5B5B63"/>
                </a:solidFill>
                <a:latin typeface="Inter"/>
              </a:rPr>
              <a:t>ai-safety.lazarev.cloud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34700" y="6324600"/>
            <a:ext cx="5715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75" b="0" spc="22">
                <a:solidFill>
                  <a:srgbClr val="B6B6BD"/>
                </a:solidFill>
                <a:latin typeface="Inter"/>
              </a:rP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762000"/>
            <a:ext cx="609600" cy="38100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704850"/>
            <a:ext cx="85725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25" b="0" spc="22">
                <a:solidFill>
                  <a:srgbClr val="F81A2C"/>
                </a:solidFill>
                <a:latin typeface="Inter"/>
              </a:rPr>
              <a:t>// ии без страха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971550"/>
            <a:ext cx="10287000" cy="1333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</a:pPr>
            <a:r>
              <a:rPr sz="3300" b="0">
                <a:solidFill>
                  <a:srgbClr val="000000"/>
                </a:solidFill>
                <a:latin typeface="Inter"/>
              </a:rPr>
              <a:t>Проверка фактов — 4 шага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400300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9650" y="2381250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Попросить ссылки — и открыть их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2851785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9650" y="2832735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Проверить поиском, что источник существует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3303269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9650" y="3284219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Спросить то же самое иначе, в новом чате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3754754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9650" y="3735704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Важное — уточнить у человека: врач, юрист, банк</a:t>
            </a:r>
          </a:p>
        </p:txBody>
      </p:sp>
      <p:pic>
        <p:nvPicPr>
          <p:cNvPr id="14" name="Picture 13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267450"/>
            <a:ext cx="266700" cy="2667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66800" y="6324600"/>
            <a:ext cx="3810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75" b="0" spc="22">
                <a:solidFill>
                  <a:srgbClr val="5B5B63"/>
                </a:solidFill>
                <a:latin typeface="Inter"/>
              </a:rPr>
              <a:t>ai-safety.lazarev.cloud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34700" y="6324600"/>
            <a:ext cx="5715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75" b="0" spc="22">
                <a:solidFill>
                  <a:srgbClr val="B6B6BD"/>
                </a:solidFill>
                <a:latin typeface="Inter"/>
              </a:rP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33400"/>
            <a:ext cx="419100" cy="4191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57300" y="628650"/>
            <a:ext cx="47625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 spc="97">
                <a:solidFill>
                  <a:srgbClr val="FFFFFF"/>
                </a:solidFill>
                <a:latin typeface="Inter"/>
              </a:rPr>
              <a:t>LAZAREV CLOUD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381250"/>
            <a:ext cx="9525000" cy="12363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4125" b="0">
                <a:solidFill>
                  <a:srgbClr val="FFFFFF"/>
                </a:solidFill>
                <a:latin typeface="Inter"/>
              </a:rPr>
              <a:t>Задание к уроку 5 — самое важное во всём курсе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998594"/>
            <a:ext cx="2667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04900" y="3960495"/>
            <a:ext cx="10001250" cy="2667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FFFFFF"/>
                </a:solidFill>
                <a:latin typeface="Inter"/>
              </a:rPr>
              <a:t>Первые шаги и важные настройки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4417695"/>
            <a:ext cx="2667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04900" y="4379595"/>
            <a:ext cx="10001250" cy="2667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FFFFFF"/>
                </a:solidFill>
                <a:latin typeface="Inter"/>
              </a:rPr>
              <a:t>Как правильно спрашивать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4836795"/>
            <a:ext cx="2667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04900" y="4798694"/>
            <a:ext cx="10001250" cy="2667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500" b="1">
                <a:solidFill>
                  <a:srgbClr val="FFFFFF"/>
                </a:solidFill>
                <a:latin typeface="Inter"/>
              </a:rPr>
              <a:t>Он умеет ошибаться уверенно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6324600"/>
            <a:ext cx="7620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 spc="22">
                <a:solidFill>
                  <a:srgbClr val="F81A2C"/>
                </a:solidFill>
                <a:latin typeface="Inter"/>
              </a:rPr>
              <a:t>Актуальная версия: ai-safety.lazarev.cloud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3810000" cy="4191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00" b="0" spc="22">
                <a:solidFill>
                  <a:srgbClr val="FFFFFF"/>
                </a:solidFill>
                <a:latin typeface="Inter"/>
              </a:rPr>
              <a:t>03</a:t>
            </a:r>
          </a:p>
        </p:txBody>
      </p:sp>
      <p:sp>
        <p:nvSpPr>
          <p:cNvPr id="4" name="Rectangle 3"/>
          <p:cNvSpPr/>
          <p:nvPr/>
        </p:nvSpPr>
        <p:spPr>
          <a:xfrm>
            <a:off x="10744200" y="914400"/>
            <a:ext cx="533400" cy="533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0400" y="990599"/>
            <a:ext cx="381000" cy="381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2857500"/>
            <a:ext cx="5905500" cy="2857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 spc="75">
                <a:solidFill>
                  <a:srgbClr val="FFFFFF"/>
                </a:solidFill>
                <a:latin typeface="Inter"/>
              </a:rPr>
              <a:t>УРОК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276600"/>
            <a:ext cx="8953500" cy="1714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700" b="0">
                <a:solidFill>
                  <a:srgbClr val="FFFFFF"/>
                </a:solidFill>
                <a:latin typeface="Inter"/>
              </a:rPr>
              <a:t>Что такое ИИ-чат и что он умеет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143500"/>
            <a:ext cx="8572500" cy="12382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425" b="0">
                <a:solidFill>
                  <a:srgbClr val="FFFFFF"/>
                </a:solidFill>
                <a:latin typeface="Inter"/>
              </a:rPr>
              <a:t>Самое важное здесь — понять, чем эта штука является и чем точно не является. Половина проблем у новичков — именно отсюда.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685800"/>
            <a:ext cx="85725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25" b="0" spc="22">
                <a:solidFill>
                  <a:srgbClr val="F81A2C"/>
                </a:solidFill>
                <a:latin typeface="Inter"/>
              </a:rPr>
              <a:t>// что такое ии-чат и что он умеет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933449"/>
            <a:ext cx="10287000" cy="1333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</a:pPr>
            <a:r>
              <a:rPr sz="3900" b="0">
                <a:solidFill>
                  <a:srgbClr val="000000"/>
                </a:solidFill>
                <a:latin typeface="Inter"/>
              </a:rPr>
              <a:t>Что получается хорошо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4384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4900" y="23812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Объяснить сложное простыми словами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04900" y="26875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«Что написано в этой квитанции?», «Объясни, что такое ОСАГО, как пятилетнему»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62700" y="24384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81800" y="23812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Написать текст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81800" y="26875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Претензия в магазин, заявление в управляющую компанию, поздравление, письмо врачу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36576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04900" y="36004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Сократить длинное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04900" y="39067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Договор на 20 страниц → полстраницы главного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62700" y="36576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81800" y="36004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Перевести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81800" y="39067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Письмо на английском, инструкция к прибору, меню в поездке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48768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04900" y="48196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Разобрать фотографию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04900" y="51259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Сфотографировали инструкцию к лекарству или панель стиральной машины — и спросили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62700" y="48768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06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81800" y="48196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Помочь выбрать и сравнить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81800" y="5125974"/>
            <a:ext cx="4724400" cy="6652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Три варианта холодильника в таблице с плюсами и минусами</a:t>
            </a:r>
          </a:p>
        </p:txBody>
      </p:sp>
      <p:pic>
        <p:nvPicPr>
          <p:cNvPr id="23" name="Picture 22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267450"/>
            <a:ext cx="266700" cy="2667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066800" y="6324600"/>
            <a:ext cx="3810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75" b="0" spc="22">
                <a:solidFill>
                  <a:srgbClr val="5B5B63"/>
                </a:solidFill>
                <a:latin typeface="Inter"/>
              </a:rPr>
              <a:t>ai-safety.lazarev.cloud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934700" y="6324600"/>
            <a:ext cx="5715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75" b="0" spc="22">
                <a:solidFill>
                  <a:srgbClr val="B6B6BD"/>
                </a:solidFill>
                <a:latin typeface="Inter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762000"/>
            <a:ext cx="609600" cy="38100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704850"/>
            <a:ext cx="85725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25" b="0" spc="22">
                <a:solidFill>
                  <a:srgbClr val="F81A2C"/>
                </a:solidFill>
                <a:latin typeface="Inter"/>
              </a:rPr>
              <a:t>// что такое ии-чат и что он умеет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971550"/>
            <a:ext cx="10287000" cy="1333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</a:pPr>
            <a:r>
              <a:rPr sz="3300" b="0">
                <a:solidFill>
                  <a:srgbClr val="000000"/>
                </a:solidFill>
                <a:latin typeface="Inter"/>
              </a:rPr>
              <a:t>Не подходит для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400300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9650" y="2381250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Точных чисел, дат, цен, законов, статистики — здесь ошибается чаще всего. Всегда перепроверяйте.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2851785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9650" y="2832735"/>
            <a:ext cx="10287000" cy="5372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350" b="0">
                <a:solidFill>
                  <a:srgbClr val="000000"/>
                </a:solidFill>
                <a:latin typeface="Inter"/>
              </a:rPr>
              <a:t>Диагноза и дозировки лекарств. Американская медицинская ассоциация формулирует прямо: ИИ-чат — «не замена врачу и не для экстренных ситуаций». Спрашивать что означает термин в анализе — можно. Спрашивать что мне принять — нет.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3503294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9650" y="3484244"/>
            <a:ext cx="10287000" cy="3105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425" b="0">
                <a:solidFill>
                  <a:srgbClr val="000000"/>
                </a:solidFill>
                <a:latin typeface="Inter"/>
              </a:rPr>
              <a:t>Юридических и финансовых решений. Разобраться в договоре — да. Действовать по совету ИИ без юриста — нет.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3928110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9650" y="3909059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Свежих новостей — если не включён поиск в интернете (об этом в уроке 4).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800" y="4379595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9650" y="4360545"/>
            <a:ext cx="10287000" cy="33718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Заменить живое общение. Об этом честно — в конце урока 4.</a:t>
            </a:r>
          </a:p>
        </p:txBody>
      </p:sp>
      <p:pic>
        <p:nvPicPr>
          <p:cNvPr id="16" name="Picture 15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267450"/>
            <a:ext cx="266700" cy="2667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066800" y="6324600"/>
            <a:ext cx="3810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75" b="0" spc="22">
                <a:solidFill>
                  <a:srgbClr val="5B5B63"/>
                </a:solidFill>
                <a:latin typeface="Inter"/>
              </a:rPr>
              <a:t>ai-safety.lazarev.cloud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34700" y="6324600"/>
            <a:ext cx="5715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75" b="0" spc="22">
                <a:solidFill>
                  <a:srgbClr val="B6B6BD"/>
                </a:solidFill>
                <a:latin typeface="Inter"/>
              </a:rPr>
              <a:t>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914400"/>
            <a:ext cx="3810000" cy="4191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00" b="0" spc="22">
                <a:solidFill>
                  <a:srgbClr val="FFFFFF"/>
                </a:solidFill>
                <a:latin typeface="Inter"/>
              </a:rPr>
              <a:t>06</a:t>
            </a:r>
          </a:p>
        </p:txBody>
      </p:sp>
      <p:sp>
        <p:nvSpPr>
          <p:cNvPr id="4" name="Rectangle 3"/>
          <p:cNvSpPr/>
          <p:nvPr/>
        </p:nvSpPr>
        <p:spPr>
          <a:xfrm>
            <a:off x="10744200" y="914400"/>
            <a:ext cx="533400" cy="533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0400" y="990599"/>
            <a:ext cx="381000" cy="381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2857500"/>
            <a:ext cx="5905500" cy="2857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0" spc="75">
                <a:solidFill>
                  <a:srgbClr val="FFFFFF"/>
                </a:solidFill>
                <a:latin typeface="Inter"/>
              </a:rPr>
              <a:t>УРОК 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276600"/>
            <a:ext cx="8953500" cy="1714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700" b="0">
                <a:solidFill>
                  <a:srgbClr val="FFFFFF"/>
                </a:solidFill>
                <a:latin typeface="Inter"/>
              </a:rPr>
              <a:t>Первые шаги и важные настройки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143500"/>
            <a:ext cx="8572500" cy="12382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425" b="0">
                <a:solidFill>
                  <a:srgbClr val="FFFFFF"/>
                </a:solidFill>
                <a:latin typeface="Inter"/>
              </a:rPr>
              <a:t>Регистрация занимает три минуты. Настройки — ещё пять. Но эти пять минут стоят того: они решают, что случится с вашими разговорами дальше.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685800"/>
            <a:ext cx="85725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25" b="0" spc="22">
                <a:solidFill>
                  <a:srgbClr val="F81A2C"/>
                </a:solidFill>
                <a:latin typeface="Inter"/>
              </a:rPr>
              <a:t>// первые шаги и важные настройки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933449"/>
            <a:ext cx="10287000" cy="1333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</a:pPr>
            <a:r>
              <a:rPr sz="3600" b="0">
                <a:solidFill>
                  <a:srgbClr val="000000"/>
                </a:solidFill>
                <a:latin typeface="Inter"/>
              </a:rPr>
              <a:t>Шаг 3. Пять настроек, которые стоит проверить сразу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4384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04900" y="23812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ChatGPT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04900" y="2687574"/>
            <a:ext cx="4724400" cy="8176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Значок профиля → Настройки → Управление данными → выключить Улучшать модель для всех . На телефоне: боковое меню → значок профиля → Data Controls.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62700" y="24384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81800" y="23812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Claude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81800" y="2687574"/>
            <a:ext cx="4724400" cy="8176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200" b="0">
                <a:solidFill>
                  <a:srgbClr val="5B5B63"/>
                </a:solidFill>
                <a:latin typeface="Inter"/>
              </a:rPr>
              <a:t>Настройки → Privacy → Help Improve our AI models → выключить. Прямая ссылка: claude.ai/settings/data-privacy-controls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3810000"/>
            <a:ext cx="2667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0" spc="22">
                <a:solidFill>
                  <a:srgbClr val="F81A2C"/>
                </a:solidFill>
                <a:latin typeface="Inter"/>
              </a:rPr>
              <a:t>03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04900" y="3752850"/>
            <a:ext cx="4724400" cy="2682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50" b="1">
                <a:solidFill>
                  <a:srgbClr val="000000"/>
                </a:solidFill>
                <a:latin typeface="Inter"/>
              </a:rPr>
              <a:t>Gemini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04900" y="4059174"/>
            <a:ext cx="4724400" cy="81762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125" b="0">
                <a:solidFill>
                  <a:srgbClr val="5B5B63"/>
                </a:solidFill>
                <a:latin typeface="Inter"/>
              </a:rPr>
              <a:t>На компьютере: Настройки и справка → Активность → нажать «Вкл.» → Отключить . На телефоне: меню → фото профиля → Gemini Apps Activity . Сам переключатель внутри называется Keep Activity — не пугайтесь разных названий.</a:t>
            </a:r>
          </a:p>
        </p:txBody>
      </p:sp>
      <p:pic>
        <p:nvPicPr>
          <p:cNvPr id="14" name="Picture 13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267450"/>
            <a:ext cx="266700" cy="2667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66800" y="6324600"/>
            <a:ext cx="3810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75" b="0" spc="22">
                <a:solidFill>
                  <a:srgbClr val="5B5B63"/>
                </a:solidFill>
                <a:latin typeface="Inter"/>
              </a:rPr>
              <a:t>ai-safety.lazarev.cloud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34700" y="6324600"/>
            <a:ext cx="5715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75" b="0" spc="22">
                <a:solidFill>
                  <a:srgbClr val="B6B6BD"/>
                </a:solidFill>
                <a:latin typeface="Inter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762000"/>
            <a:ext cx="609600" cy="38100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704850"/>
            <a:ext cx="85725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25" b="0" spc="22">
                <a:solidFill>
                  <a:srgbClr val="F81A2C"/>
                </a:solidFill>
                <a:latin typeface="Inter"/>
              </a:rPr>
              <a:t>// первые шаги и важные настройки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971550"/>
            <a:ext cx="10287000" cy="1333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</a:pPr>
            <a:r>
              <a:rPr sz="3300" b="0">
                <a:solidFill>
                  <a:srgbClr val="000000"/>
                </a:solidFill>
                <a:latin typeface="Inter"/>
              </a:rPr>
              <a:t>Четыре проверки перед установкой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400300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9650" y="2381250"/>
            <a:ext cx="10287000" cy="6172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Никогда не устанавливайте по ссылке. Ни из письма, ни из сообщения, ни из описания под видео. Откройте магазин приложений сами и найдите поиском.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3131820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9650" y="3112770"/>
            <a:ext cx="10287000" cy="73723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275" b="0">
                <a:solidFill>
                  <a:srgbClr val="000000"/>
                </a:solidFill>
                <a:latin typeface="Inter"/>
              </a:rPr>
              <a:t>Смотрите на имя разработчика — это лучшая проверка. Должно быть в точности: ChatGPT → OpenAI или OpenAI OpCo, LLC , Claude → Anthropic PBC , Gemini → Google LLC (в App Store показывается просто как Google ). Подделки пишут «OpenAl» (строчная l вместо заглавной I), «Open AI Inc», «ChatGPT Team».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3983355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9650" y="3964304"/>
            <a:ext cx="10287000" cy="6172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Посмотрите на число установок. У настоящих: ChatGPT и Gemini — более миллиарда, Claude — более 50 миллионов. «ChatGPT» с несколькими тысячами установок — это не ChatGPT.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4714875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9650" y="4695825"/>
            <a:ext cx="10287000" cy="6172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Подписка «в неделю» — почти всегда обман. У настоящих сервисов оплата помесячная или годовая. $6 в неделю — это $312 в год за то, что доступно бесплатно.</a:t>
            </a:r>
          </a:p>
        </p:txBody>
      </p:sp>
      <p:pic>
        <p:nvPicPr>
          <p:cNvPr id="14" name="Picture 13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267450"/>
            <a:ext cx="266700" cy="2667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66800" y="6324600"/>
            <a:ext cx="3810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75" b="0" spc="22">
                <a:solidFill>
                  <a:srgbClr val="5B5B63"/>
                </a:solidFill>
                <a:latin typeface="Inter"/>
              </a:rPr>
              <a:t>ai-safety.lazarev.cloud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34700" y="6324600"/>
            <a:ext cx="5715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75" b="0" spc="22">
                <a:solidFill>
                  <a:srgbClr val="B6B6BD"/>
                </a:solidFill>
                <a:latin typeface="Inter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762000"/>
            <a:ext cx="609600" cy="38100"/>
          </a:xfrm>
          <a:prstGeom prst="rect">
            <a:avLst/>
          </a:prstGeom>
          <a:solidFill>
            <a:srgbClr val="F81A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704850"/>
            <a:ext cx="8572500" cy="209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25" b="0" spc="22">
                <a:solidFill>
                  <a:srgbClr val="F81A2C"/>
                </a:solidFill>
                <a:latin typeface="Inter"/>
              </a:rPr>
              <a:t>// первые шаги и важные настройки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971550"/>
            <a:ext cx="10287000" cy="13335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</a:pPr>
            <a:r>
              <a:rPr sz="3300" b="0">
                <a:solidFill>
                  <a:srgbClr val="000000"/>
                </a:solidFill>
                <a:latin typeface="Inter"/>
              </a:rPr>
              <a:t>Оговорки, о которых обычно не пишут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400300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9650" y="2381250"/>
            <a:ext cx="10287000" cy="8172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425" b="0">
                <a:solidFill>
                  <a:srgbClr val="000000"/>
                </a:solidFill>
                <a:latin typeface="Inter"/>
              </a:rPr>
              <a:t>Claude: если обучение включено, данные могут храниться в обезличенном виде — без сведений, по которым вас можно узнать, — до 5 лет. Если выключено — такого долгого хранения нет, но переписки всё равно лежат в вашей истории, пока вы сами их не удалите. После удаления они окончательно стираются в течение 30 дней.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3331845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9650" y="3312795"/>
            <a:ext cx="10287000" cy="8972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575" b="0">
                <a:solidFill>
                  <a:srgbClr val="000000"/>
                </a:solidFill>
                <a:latin typeface="Inter"/>
              </a:rPr>
              <a:t>Gemini: при отключённой активности часть интеграций с сервисами Google — Gmail, Календарь, Диск, Карты, Фото — перестаёт работать, и отключается память. Переписки при этом всё равно хранятся 72 часа.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4343400"/>
            <a:ext cx="228600" cy="24764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75" b="0">
                <a:solidFill>
                  <a:srgbClr val="F81A2C"/>
                </a:solidFill>
                <a:latin typeface="Inter"/>
              </a:rPr>
              <a:t>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9650" y="4324350"/>
            <a:ext cx="10287000" cy="101727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350" b="0">
                <a:solidFill>
                  <a:srgbClr val="000000"/>
                </a:solidFill>
                <a:latin typeface="Inter"/>
              </a:rPr>
              <a:t>Gemini, цитата из справки Google: часть чатов просматривают живые проверяющие, и эти чаты не удаляются вместе с вашей историей — они хранятся до трёх лет . Google сам советует: «Пожалуйста, не вводите конфиденциальную информацию, которую вы не хотели бы показать проверяющему или которую Google не должен использовать для улучшения наших сервисов, включая технологии машинного обучения».</a:t>
            </a:r>
          </a:p>
        </p:txBody>
      </p:sp>
      <p:pic>
        <p:nvPicPr>
          <p:cNvPr id="12" name="Picture 11" descr="icon-5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267450"/>
            <a:ext cx="266700" cy="2667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66800" y="6324600"/>
            <a:ext cx="38100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975" b="0" spc="22">
                <a:solidFill>
                  <a:srgbClr val="5B5B63"/>
                </a:solidFill>
                <a:latin typeface="Inter"/>
              </a:rPr>
              <a:t>ai-safety.lazarev.cloud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34700" y="6324600"/>
            <a:ext cx="57150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975" b="0" spc="22">
                <a:solidFill>
                  <a:srgbClr val="B6B6BD"/>
                </a:solidFill>
                <a:latin typeface="Inter"/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