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3400"/>
            <a:ext cx="419100" cy="419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7300" y="628650"/>
            <a:ext cx="4762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97">
                <a:solidFill>
                  <a:srgbClr val="FFFFFF"/>
                </a:solidFill>
                <a:latin typeface="Inter"/>
              </a:rPr>
              <a:t>LAZAREV CLOUD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14325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spc="22">
                <a:solidFill>
                  <a:srgbClr val="F81A2C"/>
                </a:solidFill>
                <a:latin typeface="Inter"/>
              </a:rPr>
              <a:t>// курс для начинающих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0"/>
            <a:ext cx="981075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7200" b="0">
                <a:solidFill>
                  <a:srgbClr val="FFFFFF"/>
                </a:solidFill>
                <a:latin typeface="Inter"/>
              </a:rPr>
              <a:t>ИИ без страха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257800"/>
            <a:ext cx="8572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B6B6BD"/>
                </a:solidFill>
                <a:latin typeface="Inter"/>
              </a:rPr>
              <a:t>Пять коротких уроков о том, как пользоваться ChatGPT и другими ИИ-помощниками — безопасно, с пользой и без лишних сложностей. Написано для родителей, друзей и всех, кто ещё не пробовал.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24600"/>
            <a:ext cx="6667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spc="22">
                <a:solidFill>
                  <a:srgbClr val="8A8A92"/>
                </a:solidFill>
                <a:latin typeface="Inter"/>
              </a:rPr>
              <a:t>Актуальная версия: ai-safety.lazarev.cloud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курс для начинающих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Уроки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Что такое ИИ-чат и что он умеет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И, главное, чего он НЕ умеет. Какой сервис выбрать.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Регистрация, приложение, приватность, память, реклама, режим агента.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Формула из пяти частей и 12 готовых шаблонов.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Выдумки, проверка фактов, что нельзя писать в чат.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ИИ и мошенники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Клон голоса, дипфейки, поддельные приложения, кодовое слово.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Что такое ИИ-чат и что он умеет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Самое важное здесь — понять, что это такое и чего от него не стоит ждать. Половина проблем у новичков — именно отсюда.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что такое ии-чат и что он умеет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Что получается хорошо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Объяснить сложное простыми словами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«Что написано в этой квитанции?», «Объясни, как работает страховка на машину, как пятилетнему»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Написать текст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Претензия в магазин, заявление в управляющую компанию, поздравление, письмо врачу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Сократить длинное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Договор на 20 страниц → полстраницы главного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Перевести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Письмо на английском, инструкция к прибору, меню в поездке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Разобрать фотографию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Сфотографировали инструкцию к лекарству или панель стиральной машины — и спросили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Помочь выбрать и сравнить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Три варианта холодильника в таблице с плюсами и минусами</a:t>
            </a:r>
          </a:p>
        </p:txBody>
      </p:sp>
      <p:pic>
        <p:nvPicPr>
          <p:cNvPr id="23" name="Picture 2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что такое ии-чат и что он умеет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Не подходит для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Точных чисел, дат, цен, законов, статистики — здесь ошибается чаще всего. Всегда перепроверяйте.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5105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Диагноза и дозировки лекарств. Американская медицинская ассоциация формулирует прямо: ИИ-чат — «не замена врачу и не для экстренных ситуаций». Спрашивать, что означает термин в анализе , — можно. Спрашивать, что мне принять , — нет.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47662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457575"/>
            <a:ext cx="10287000" cy="31051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000000"/>
                </a:solidFill>
                <a:latin typeface="Inter"/>
              </a:rPr>
              <a:t>Юридических и финансовых решений. Разобраться в договоре — да. Действовать по совету ИИ без юриста — нет.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90144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88239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Свежих новостей — если не включён поиск в интернете (об этом в уроке 4).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35292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433387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Замены живого общения. Об этом — честно, в конце урока 4.</a:t>
            </a:r>
          </a:p>
        </p:txBody>
      </p:sp>
      <p:pic>
        <p:nvPicPr>
          <p:cNvPr id="16" name="Picture 1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Регистрация занимает три минуты. Настройки — ещё пять. Но эти пять минут стоят того: от них зависит, что потом будет с вашими разговорами.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600" b="0">
                <a:solidFill>
                  <a:srgbClr val="000000"/>
                </a:solidFill>
                <a:latin typeface="Inter"/>
              </a:rPr>
              <a:t>Шаг 3. Пять настроек, которые стоит проверить сразу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ChatGPT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Значок профиля → Настройки → Управление данными → выключить Улучшать модель для всех . На телефоне: боковое меню → значок профиля → Data Controls.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Claude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Настройки → Privacy → Help Improve our AI models → выключить. Прямая ссылка: claude.ai/settings/data-privacy-controls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7528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Gemini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40591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900" b="0">
                <a:solidFill>
                  <a:srgbClr val="5B5B63"/>
                </a:solidFill>
                <a:latin typeface="Inter"/>
              </a:rPr>
              <a:t>На компьютере: Настройки и справка → История → вверху нажать «Включено» → Отключить . На телефоне: меню → фото профиля → Gemini Apps Activity . Google называет эту настройку «сохранение истории действий», а в английском интерфейсе она называется Keep Activity — не смущайтесь, что названия разные.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Четыре проверки перед установкой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Никогда не устанавливайте по ссылке. Ни из письма, ни из сообщения, ни из описания под видео. Откройте магазин приложений сами и найдите приложение через поиск. На Android никогда не устанавливайте файл с окончанием .apk, который вам прислали или предлагает сайт.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25183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232785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Смотрите на имя разработчика — это лучшая проверка. Должно быть в точности: ChatGPT → OpenAI или OpenAI OpCo, LLC , Claude → Anthropic PBC , Gemini → Google LLC (в App Store — просто Google ). В подделках встречается «OpenAl» (строчная l вместо заглавной I), «Open AI Inc», «ChatGPT Team».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10337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084319"/>
            <a:ext cx="10287000" cy="5105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Посмотрите на число установок (его показывает Google Play; в App Store от Apple видны только оценки). У настоящих: ChatGPT и Gemini — более миллиарда, Claude — более 50 миллионов. «ChatGPT» с несколькими тысячами установок — это не ChatGPT.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72821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709159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Подписка «в неделю» — почти всегда обман. У настоящих сервисов оплата помесячная или годовая. $6 в неделю — это $312 в год за то, что доступно бесплатно.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Оговорки, о которых обычно не пишут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8172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000000"/>
                </a:solidFill>
                <a:latin typeface="Inter"/>
              </a:rPr>
              <a:t>Claude: если обучение включено, данные могут храниться в обезличенном виде — без сведений, по которым вас можно узнать, — до 5 лет. Если выключено — такого долгого хранения нет, но переписки всё равно лежат в вашей истории, пока вы сами их не удалите. После удаления они окончательно стираются в течение 30 дней.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33184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312795"/>
            <a:ext cx="10287000" cy="89725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Gemini: при отключённой активности часть связей с сервисами Google — Gmail, Календарь, Диск и другие приложения Google Workspace — перестаёт работать, и отключается память. Переписки при этом всё равно хранятся 72 часа.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3434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324350"/>
            <a:ext cx="10287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000000"/>
                </a:solidFill>
                <a:latin typeface="Inter"/>
              </a:rPr>
              <a:t>Gemini, по справке Google: часть чатов просматривают живые проверяющие, и эти чаты не удаляются вместе с вашей историей — они хранятся до трёх лет . Google сам советует: «Не упоминайте конфиденциальную информацию, которая не должна быть доступна специалистам и использоваться Google для улучшения сервисов и технологий машинного обучения».</a:t>
            </a:r>
          </a:p>
        </p:txBody>
      </p:sp>
      <p:pic>
        <p:nvPicPr>
          <p:cNvPr id="12" name="Picture 11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Разница между «бесполезно» и «вау» — почти всегда в формулировке вопроса. Хорошая новость: учить надо мало, и половина того, что советуют в интернете, уже устарела.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Формула, которая действительно работает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01 · действие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Начните с глагола: напиши, объясни, сравни, сократи, составь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9499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02 · кто 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89499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Возраст, уровень («я полный новичок»), для кого текст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4999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74100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03 · контекст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4100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Детали, даты, суммы, что уже пробовали, ограничения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37528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04 · формат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0591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Длина, тон, таблица или список, сколько вариантов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9499" y="37528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05 · вопросы ко мне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89499" y="40591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«Если данных не хватает — сначала спроси у меня»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Устаревшие приёмы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69722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000000"/>
                </a:solidFill>
                <a:latin typeface="Inter"/>
              </a:rPr>
              <a:t>«Ты — эксперт с 20-летним опытом…» — Anthropic относит это к приёмам, «о которых вы могли слышать», и пишет, что современным моделям развёрнутое описание роли часто не нужно. Лучше сказать, под каким углом смотреть: «разбери этот договор с точки зрения рисков для меня». А вот как способ задать тон («объясни, как врач объяснил бы пациенту») роль по-прежнему полезна.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21182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192780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«Думай шаг за шагом» — для «думающих» моделей документация OpenAI советует не просить их рассуждать пошагово : такие модели рассуждают внутри себя, поэтому просьба «не нужна, а иногда мешает». Исследование Уортонской школы (июнь 2025) показало то же для рассуждающих моделей: прирост в пределах 3%, у одной модели — минус 3%, при росте времени ответа на 20–80%.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06336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044315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«Пожалуйста», «я тебе заплачу $1000», «от этого зависит моя карьера» — отдельное исследование Уортона (август 2025) сравнило обычный запрос с восемью видами давления, включая обещание денег и угрозы. Устойчивого эффекта нет ни у одного. Более того, лишний текст мешает : модель начинает реагировать на него вместо вопроса.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9149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895850"/>
            <a:ext cx="10287000" cy="590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000000"/>
                </a:solidFill>
                <a:latin typeface="Inter"/>
              </a:rPr>
              <a:t>Специальные значки и разметка вроде тегов — обычному человеку не нужны. Anthropic пишет, что современные модели понимают структуру и без них: обычные абзацы, заголовки и пустые строки работают не хуже.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Три фразы-выручалочки на все случаи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Объясни проще, как будто мне 10 лет » — когда ответ непонятный.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Слишком длинно. Сократи до пяти предложений » — когда ответ на три экрана.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Если ты не уверен — так и скажи, не выдумывай » — Anthropic прямо рекомендует разрешать модели признаваться, что она не знает: так выдумок становится меньше.</a:t>
            </a:r>
          </a:p>
        </p:txBody>
      </p:sp>
      <p:pic>
        <p:nvPicPr>
          <p:cNvPr id="12" name="Picture 11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14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Это главный урок курса. Не потому, что ИИ плохой, а потому, что у его ошибок нет внешних признаков — они выглядят ровно так же, как правильные ответы.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он ошибается с полной уверенностью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Никогда не вводите в чат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00000"/>
                </a:solidFill>
                <a:latin typeface="Inter"/>
              </a:rPr>
              <a:t>Паспортные данные, любой национальный идентификационный номер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858261"/>
            <a:ext cx="4724400" cy="49453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900" b="0">
                <a:solidFill>
                  <a:srgbClr val="5B5B63"/>
                </a:solidFill>
                <a:latin typeface="Inter"/>
              </a:rPr>
              <a:t>СНИЛС и ИНН в России, ИИН в Казахстане, личный номер в Беларуси, номер удостоверения личности в Израиле, налоговый номер в Германии — и номера любых документов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Одноразовые коды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Те, что приходят в SMS или в приложении при входе и оплате. Они не нужны ни банку, ни полиции, ни службе доставки, ни ИИ-сервису. Кто просит — мошенник.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3657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25" b="1">
                <a:solidFill>
                  <a:srgbClr val="000000"/>
                </a:solidFill>
                <a:latin typeface="Inter"/>
              </a:rPr>
              <a:t>Номера карт, счетов, PIN-коды, пароли, сид-фразы от криптокошельков (секретные слова, которые открывают доступ к кошельку)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Фотографии документов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паспорта, выписки, полиса, рецепта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4819650"/>
            <a:ext cx="472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00000"/>
                </a:solidFill>
                <a:latin typeface="Inter"/>
              </a:rPr>
              <a:t>Полную медицинскую карту с вашим именем и диагнозами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Что-либо о текущем судебном деле или споре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16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ИИ и мошенники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Тот же инструмент, который помогает вам писать письма, помогает мошенникам писать письма вам. И подделывать голос вашей дочери.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Масштаб — по официальным данным ФБР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6300" b="0">
                <a:solidFill>
                  <a:srgbClr val="000000"/>
                </a:solidFill>
                <a:latin typeface="Inter"/>
              </a:rPr>
              <a:t>22 364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ЖАЛОБЫ В США С УПОМИНАНИЕМ 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344805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4805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4350" b="0">
                <a:solidFill>
                  <a:srgbClr val="000000"/>
                </a:solidFill>
                <a:latin typeface="Inter"/>
              </a:rPr>
              <a:t>$893 млн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4805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ПОТЕРИ ПО ЭТИМ ЖАЛОБАМ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30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030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4350" b="0">
                <a:solidFill>
                  <a:srgbClr val="000000"/>
                </a:solidFill>
                <a:latin typeface="Inter"/>
              </a:rPr>
              <a:t>$7,7 млрд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30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ПОТЕРЯЛИ ЛЮДИ СТАРШЕ 60 ЛЕТ — ВСЕ ВИДЫ ОБМАНА, НЕ ТОЛЬКО ИИ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7255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55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6300" b="0">
                <a:solidFill>
                  <a:srgbClr val="000000"/>
                </a:solidFill>
                <a:latin typeface="Inter"/>
              </a:rPr>
              <a:t>+59%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55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РОСТ ЭТИХ ПОТЕРЬ У ЛЮДЕЙ СТАРШЕ 60 ЛЕТ ЗА ГОД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914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// четыре признака этой схемы — запомните накрепко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Срочность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5B63"/>
                </a:solidFill>
                <a:latin typeface="Inter"/>
              </a:rPr>
              <a:t>«Прямо сейчас», «через десять минут будет поздно».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4805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Секретность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4805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5B63"/>
                </a:solidFill>
                <a:latin typeface="Inter"/>
              </a:rPr>
              <a:t>«Только не говори маме», «никому не звони».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030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Просят продиктовать код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30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825" b="0">
                <a:solidFill>
                  <a:srgbClr val="5B5B63"/>
                </a:solidFill>
                <a:latin typeface="Inter"/>
              </a:rPr>
              <a:t>Вам только что пришёл одноразовый код в SMS, и его просят назвать «для подтверждения личности». Это и есть вся схема: назвать код — значит отдать доступ к счёту или деньгам.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7255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Необычный способ оплаты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255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675" b="0">
                <a:solidFill>
                  <a:srgbClr val="5B5B63"/>
                </a:solidFill>
                <a:latin typeface="Inter"/>
              </a:rPr>
              <a:t>Перевод на чужую карту, криптовалюта, подарочные сертификаты, платёжные приложения, курьер за наличными. Правило FTC: никогда не платите тому, кто настаивает на том, что заплатить можно только криптовалютой, через сервис денежных переводов вроде Western Union или MoneyGram, через платёжное приложение или подарочной картой. А по словам самой FTC, оплату криптовалютой требуют только мошенники.</a:t>
            </a:r>
          </a:p>
        </p:txBody>
      </p:sp>
      <p:pic>
        <p:nvPicPr>
          <p:cNvPr id="26" name="Picture 2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Если это уже случилось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Россия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102. Заявление можно подать онлайн через сайт МВД; параллельно — в банк и в его службу по спорным операциям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Беларусь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Милиция — 102, управление «К» МВД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Казахстан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Кыргызстан · Узбекистан · Таджикистан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Азербайджан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Армения · Грузия · Молдова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Единый номер — 112</a:t>
            </a:r>
          </a:p>
        </p:txBody>
      </p:sp>
      <p:pic>
        <p:nvPicPr>
          <p:cNvPr id="23" name="Picture 2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Защита — официальная рекомендация ФБР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Слово должно быть бессмысленным и не связанным с вами : не кличка кота, не девичья фамилия мамы, не улица детства — всё это давно утекло в базы данных. Что-то вроде «фиолетовый чайник».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3182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11277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Проговорите его вслух при встрече. Не пишите в переписке.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8330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56425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Расскажите всем: родителям, детям, внукам, супругу.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03478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01574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Кодовое слово — вторая проверка, а не единственная. Первая — положить трубку и перезвонить самому.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без страха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Пять фраз, которые всегда выручают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«Объясни проще, как будто мне 10 лет.»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«Слишком длинно. Сократи до пяти предложений.»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«Найди в интернете и дай ссылки на источники.»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75475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735704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«Если не уверен — так и скажи, не выдумывай.»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20623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418718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«Что тебе нужно уточнить у меня, чтобы ответить лучше?»</a:t>
            </a:r>
          </a:p>
        </p:txBody>
      </p:sp>
      <p:pic>
        <p:nvPicPr>
          <p:cNvPr id="16" name="Picture 1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без страха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Проверка фактов — 4 шага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Попросить ссылки — и открыть их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Проверить поиском, что источник существует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Спросить то же самое иначе, в новом чате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75475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735704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Важное — уточнить у человека: у врача, юриста, в банке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3400"/>
            <a:ext cx="419100" cy="419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7300" y="628650"/>
            <a:ext cx="4762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97">
                <a:solidFill>
                  <a:srgbClr val="FFFFFF"/>
                </a:solidFill>
                <a:latin typeface="Inter"/>
              </a:rPr>
              <a:t>LAZAREV CLOUD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81250"/>
            <a:ext cx="9525000" cy="1236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125" b="0">
                <a:solidFill>
                  <a:srgbClr val="FFFFFF"/>
                </a:solidFill>
                <a:latin typeface="Inter"/>
              </a:rPr>
              <a:t>Задание к уроку 5 — самое важное во всём курсе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98594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3960495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417695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4900" y="4379595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36795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4798694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324600"/>
            <a:ext cx="762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spc="22">
                <a:solidFill>
                  <a:srgbClr val="F81A2C"/>
                </a:solidFill>
                <a:latin typeface="Inter"/>
              </a:rPr>
              <a:t>Актуальная версия: ai-safety.lazarev.cloud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