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Поприветствуйте. Скажите: сегодня не про технологии, а про то, как этим пользоваться в обычной жизни — и как не пострадать. Пять уроков, каждый 10–15 минут.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Хорошая новость: учить надо мало, и половина советов из интернета уже устарела.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Здесь стоит открыть чат и показать вживую. Разница обычно производит впечатление сильнее любых слайдов.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Они выглядят ровно так же, как правильные ответы. Тем же тоном, с той же уверенностью.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Подчеркните: уроки 4 и 5 пропускать нельзя. Именно там про деньги и безопасность.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 подделывать голос вашей дочери. Это самый важный урок курса.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Здесь стоит сделать паузу и попросить всех прямо сейчас написать родным про кодовое слово. Это единственное задание курса, которое стоит выполнить не откладывая.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Завершая: главное не запомнить всё, а начать пользоваться и не бояться уточнять. И кодовое слово — сегодня.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Половина проблем у новичков растёт именно из непонимания природы инструмента.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Если аудитория в России: ChatGPT, Claude и Gemini официально там не работают, и OpenAI прямо предупреждает, что доступ из неподдерживаемой страны может привести к блокировке аккаунта. Без ухищрений работают Алиса AI (alice.yandex.ru) и ГигаЧат (giga.chat). Всё из уроков 3–5 к ним применимо целиком.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Эти пять минут решают, что произойдёт с вашими разговорами дальше.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Оговорка по Gemini: отключение активности ломает связь с Gmail, Календарём, Диском и Картами. И цитата из справки Google — часть чатов смотрят живые проверяющие, эти чаты хранятся до трёх лет и не удаляются вместе с историей.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421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463040"/>
            <a:ext cx="5669280" cy="5669280"/>
          </a:xfrm>
          <a:prstGeom prst="ellipse">
            <a:avLst/>
          </a:prstGeom>
          <a:solidFill>
            <a:srgbClr val="C15F3C">
              <a:alpha val="18000"/>
            </a:srgbClr>
          </a:solidFill>
          <a:ln w="12700">
            <a:solidFill>
              <a:srgbClr val="24211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058400" y="3291840"/>
            <a:ext cx="3291840" cy="3291840"/>
          </a:xfrm>
          <a:prstGeom prst="ellipse">
            <a:avLst/>
          </a:prstGeom>
          <a:solidFill>
            <a:srgbClr val="C15F3C">
              <a:alpha val="12000"/>
            </a:srgbClr>
          </a:solidFill>
          <a:ln w="12700">
            <a:solidFill>
              <a:srgbClr val="24211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1371600"/>
            <a:ext cx="3291840" cy="310896"/>
          </a:xfrm>
          <a:prstGeom prst="roundRect">
            <a:avLst>
              <a:gd name="adj" fmla="val 47059"/>
            </a:avLst>
          </a:prstGeom>
          <a:solidFill>
            <a:srgbClr val="3A342C"/>
          </a:solidFill>
          <a:ln w="12700">
            <a:solidFill>
              <a:srgbClr val="3A342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1371600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E5B7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КУРС ДЛЯ НАЧИНАЮЩИХ · АВГУСТ 2026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1965960"/>
            <a:ext cx="8229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7F4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ИИ без страха</a:t>
            </a:r>
            <a:endParaRPr lang="en-US" sz="6400" dirty="0"/>
          </a:p>
        </p:txBody>
      </p:sp>
      <p:sp>
        <p:nvSpPr>
          <p:cNvPr id="7" name="Text 5"/>
          <p:cNvSpPr/>
          <p:nvPr/>
        </p:nvSpPr>
        <p:spPr>
          <a:xfrm>
            <a:off x="685800" y="342900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000"/>
              </a:lnSpc>
              <a:buNone/>
            </a:pPr>
            <a:r>
              <a:rPr lang="en-US" sz="1900" dirty="0">
                <a:solidFill>
                  <a:srgbClr val="C9C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Пять коротких уроков о том, как пользоваться ChatGPT</a:t>
            </a:r>
            <a:endParaRPr lang="en-US" sz="1900" dirty="0"/>
          </a:p>
          <a:p>
            <a:pPr indent="0" marL="0">
              <a:lnSpc>
                <a:spcPts val="3000"/>
              </a:lnSpc>
              <a:buNone/>
            </a:pPr>
            <a:r>
              <a:rPr lang="en-US" sz="1900" dirty="0">
                <a:solidFill>
                  <a:srgbClr val="C9C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другими ИИ-помощниками — безопасно и с пользой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685800" y="5394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E87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Всё проверено по официальным источникам · В конце — шпаргалка и ссылки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Пять кнопок, которые надо знать в лицо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02920" y="1828800"/>
            <a:ext cx="11155680" cy="749808"/>
          </a:xfrm>
          <a:prstGeom prst="roundRect">
            <a:avLst>
              <a:gd name="adj" fmla="val 14634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77240" y="1975104"/>
            <a:ext cx="2560320" cy="457200"/>
          </a:xfrm>
          <a:prstGeom prst="roundRect">
            <a:avLst>
              <a:gd name="adj" fmla="val 20000"/>
            </a:avLst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975104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Скрепка / плюс «+»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611880" y="201168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Прикрепить фотографию, PDF или документ. Прикладывайте документ, а не пересказывайте его.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2670048"/>
            <a:ext cx="11155680" cy="749808"/>
          </a:xfrm>
          <a:prstGeom prst="roundRect">
            <a:avLst>
              <a:gd name="adj" fmla="val 14634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77240" y="2816352"/>
            <a:ext cx="2560320" cy="457200"/>
          </a:xfrm>
          <a:prstGeom prst="roundRect">
            <a:avLst>
              <a:gd name="adj" fmla="val 20000"/>
            </a:avLst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2816352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Микрофон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611880" y="2852928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Говорить голосом вместо набора. Огромное облегчение, если печатать тяжело.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02920" y="3511296"/>
            <a:ext cx="11155680" cy="749808"/>
          </a:xfrm>
          <a:prstGeom prst="roundRect">
            <a:avLst>
              <a:gd name="adj" fmla="val 14634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77240" y="3657600"/>
            <a:ext cx="2560320" cy="457200"/>
          </a:xfrm>
          <a:prstGeom prst="roundRect">
            <a:avLst>
              <a:gd name="adj" fmla="val 20000"/>
            </a:avLst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77240" y="365760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Глобус / «Поиск»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611880" y="3694176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Искать в интернете. Резко снижает количество выдумок — об этом в уроке 4.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02920" y="4352544"/>
            <a:ext cx="11155680" cy="749808"/>
          </a:xfrm>
          <a:prstGeom prst="roundRect">
            <a:avLst>
              <a:gd name="adj" fmla="val 14634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77240" y="4498848"/>
            <a:ext cx="2560320" cy="457200"/>
          </a:xfrm>
          <a:prstGeom prst="roundRect">
            <a:avLst>
              <a:gd name="adj" fmla="val 20000"/>
            </a:avLst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77240" y="44988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Новый чат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611880" y="4535424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Правило: новая тема — новый чат. Иначе ответы «замусориваются» прошлым разговором.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502920" y="5193792"/>
            <a:ext cx="11155680" cy="749808"/>
          </a:xfrm>
          <a:prstGeom prst="roundRect">
            <a:avLst>
              <a:gd name="adj" fmla="val 14634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77240" y="5340096"/>
            <a:ext cx="2560320" cy="457200"/>
          </a:xfrm>
          <a:prstGeom prst="roundRect">
            <a:avLst>
              <a:gd name="adj" fmla="val 20000"/>
            </a:avLst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77240" y="5340096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Три точки у ответа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3611880" y="5376672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Скопировать, попросить переделать, оценить.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502920" y="6053328"/>
            <a:ext cx="11155680" cy="0"/>
          </a:xfrm>
          <a:prstGeom prst="roundRect">
            <a:avLst>
              <a:gd name="adj" fmla="val Infinity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2421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1005840"/>
            <a:ext cx="4937760" cy="4937760"/>
          </a:xfrm>
          <a:prstGeom prst="ellipse">
            <a:avLst/>
          </a:prstGeom>
          <a:solidFill>
            <a:srgbClr val="C15F3C">
              <a:alpha val="16000"/>
            </a:srgbClr>
          </a:solidFill>
          <a:ln w="12700">
            <a:solidFill>
              <a:srgbClr val="24211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21488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E5A2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УРОК 3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777240" y="2560320"/>
            <a:ext cx="8412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7F4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Как правильно спрашивать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397764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Разница между «бесполезно» и «вау» — почти всегда в формулировке</a:t>
            </a:r>
            <a:endParaRPr lang="en-US" sz="1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Сначала — чего делать НЕ нужно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207008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Эти «секретные приёмы» проверили. На современных моделях они не помогают.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02920" y="1965960"/>
            <a:ext cx="11155680" cy="914400"/>
          </a:xfrm>
          <a:prstGeom prst="roundRect">
            <a:avLst>
              <a:gd name="adj" fmla="val 12000"/>
            </a:avLst>
          </a:prstGeom>
          <a:solidFill>
            <a:srgbClr val="FBEBE9"/>
          </a:solidFill>
          <a:ln w="12700">
            <a:solidFill>
              <a:srgbClr val="F0D6D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22219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234440" y="2093976"/>
            <a:ext cx="10149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«Ты — эксперт с 20-летним опытом…»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234440" y="2404872"/>
            <a:ext cx="10149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Anthropic: современным моделям тяжеловесная роль чаще всего не нужна. Лучше сказать, под каким углом смотреть. Как способ задать тон — по-прежнему годится.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02920" y="2971800"/>
            <a:ext cx="11155680" cy="914400"/>
          </a:xfrm>
          <a:prstGeom prst="roundRect">
            <a:avLst>
              <a:gd name="adj" fmla="val 12000"/>
            </a:avLst>
          </a:prstGeom>
          <a:solidFill>
            <a:srgbClr val="FBEBE9"/>
          </a:solidFill>
          <a:ln w="12700">
            <a:solidFill>
              <a:srgbClr val="F0D6D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32278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234440" y="3099816"/>
            <a:ext cx="10149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«Думай шаг за шагом»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34440" y="3410712"/>
            <a:ext cx="10149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OpenAI: «Избегайте подсказок вида „думай пошагово“ — модели рассуждают внутри». Уортон, июнь 2025: прирост в пределах 3%, у одной модели минус 3%.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502920" y="3977640"/>
            <a:ext cx="11155680" cy="914400"/>
          </a:xfrm>
          <a:prstGeom prst="roundRect">
            <a:avLst>
              <a:gd name="adj" fmla="val 12000"/>
            </a:avLst>
          </a:prstGeom>
          <a:solidFill>
            <a:srgbClr val="FBEBE9"/>
          </a:solidFill>
          <a:ln w="12700">
            <a:solidFill>
              <a:srgbClr val="F0D6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77240" y="423367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234440" y="4105656"/>
            <a:ext cx="10149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«Я тебе заплачу $1000», угрозы, мольбы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234440" y="4416552"/>
            <a:ext cx="10149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Уортон (август 2025) проверил девять вариантов давления. Устойчивого эффекта нет ни у одного. Лишний текст мешает — модель реагирует на него вместо вопроса.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502920" y="4983480"/>
            <a:ext cx="11155680" cy="914400"/>
          </a:xfrm>
          <a:prstGeom prst="roundRect">
            <a:avLst>
              <a:gd name="adj" fmla="val 12000"/>
            </a:avLst>
          </a:prstGeom>
          <a:solidFill>
            <a:srgbClr val="FBEBE9"/>
          </a:solidFill>
          <a:ln w="12700">
            <a:solidFill>
              <a:srgbClr val="F0D6D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77240" y="523951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234440" y="5111496"/>
            <a:ext cx="10149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Специальные значки и теги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234440" y="5422392"/>
            <a:ext cx="10149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Обычному человеку не нужны: современные модели понимают структуру и без них.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548640" y="603504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Вежливость никто не запрещает — просто знайте, что на качество ответа она не влияет.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Формула, которая действительно работает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207008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главном OpenAI, Anthropic и Google в своих официальных руководствах сходятся.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02920" y="1965960"/>
            <a:ext cx="2157984" cy="2286000"/>
          </a:xfrm>
          <a:prstGeom prst="roundRect">
            <a:avLst>
              <a:gd name="adj" fmla="val 5085"/>
            </a:avLst>
          </a:prstGeom>
          <a:solidFill>
            <a:srgbClr val="F5E9E3"/>
          </a:solidFill>
          <a:ln w="12700">
            <a:solidFill>
              <a:srgbClr val="E8CFC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371600" y="2148840"/>
            <a:ext cx="420624" cy="420624"/>
          </a:xfrm>
          <a:prstGeom prst="ellipse">
            <a:avLst/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71600" y="21488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40080" y="2697480"/>
            <a:ext cx="1883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100" kern="0" dirty="0">
                <a:solidFill>
                  <a:srgbClr val="A048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ДЕЙСТВИЕ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303580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Начните с глагола: напиши, объясни, сравни, сократи, составь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734056" y="1965960"/>
            <a:ext cx="2157984" cy="2286000"/>
          </a:xfrm>
          <a:prstGeom prst="roundRect">
            <a:avLst>
              <a:gd name="adj" fmla="val 5085"/>
            </a:avLst>
          </a:prstGeom>
          <a:solidFill>
            <a:srgbClr val="F5E9E3"/>
          </a:solidFill>
          <a:ln w="12700">
            <a:solidFill>
              <a:srgbClr val="E8CFC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602736" y="2148840"/>
            <a:ext cx="420624" cy="420624"/>
          </a:xfrm>
          <a:prstGeom prst="ellipse">
            <a:avLst/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02736" y="21488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2871216" y="2697480"/>
            <a:ext cx="1883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100" kern="0" dirty="0">
                <a:solidFill>
                  <a:srgbClr val="A048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КТО Я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916936" y="303580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Мой возраст, мой уровень, для кого этот текст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965192" y="1965960"/>
            <a:ext cx="2157984" cy="2286000"/>
          </a:xfrm>
          <a:prstGeom prst="roundRect">
            <a:avLst>
              <a:gd name="adj" fmla="val 5085"/>
            </a:avLst>
          </a:prstGeom>
          <a:solidFill>
            <a:srgbClr val="F5E9E3"/>
          </a:solidFill>
          <a:ln w="12700">
            <a:solidFill>
              <a:srgbClr val="E8CFC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833872" y="2148840"/>
            <a:ext cx="420624" cy="420624"/>
          </a:xfrm>
          <a:prstGeom prst="ellipse">
            <a:avLst/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833872" y="21488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102352" y="2697480"/>
            <a:ext cx="1883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100" kern="0" dirty="0">
                <a:solidFill>
                  <a:srgbClr val="A048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КОНТЕКСТ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148072" y="303580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Детали, даты, суммы, что уже пробовал, ограничения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7196328" y="1965960"/>
            <a:ext cx="2157984" cy="2286000"/>
          </a:xfrm>
          <a:prstGeom prst="roundRect">
            <a:avLst>
              <a:gd name="adj" fmla="val 5085"/>
            </a:avLst>
          </a:prstGeom>
          <a:solidFill>
            <a:srgbClr val="F5E9E3"/>
          </a:solidFill>
          <a:ln w="12700">
            <a:solidFill>
              <a:srgbClr val="E8CFC2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065008" y="2148840"/>
            <a:ext cx="420624" cy="420624"/>
          </a:xfrm>
          <a:prstGeom prst="ellipse">
            <a:avLst/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065008" y="21488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333488" y="2697480"/>
            <a:ext cx="1883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100" kern="0" dirty="0">
                <a:solidFill>
                  <a:srgbClr val="A048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ФОРМАТ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379208" y="303580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Длина, тон, таблица или список, сколько вариантов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9427464" y="1965960"/>
            <a:ext cx="2157984" cy="2286000"/>
          </a:xfrm>
          <a:prstGeom prst="roundRect">
            <a:avLst>
              <a:gd name="adj" fmla="val 5085"/>
            </a:avLst>
          </a:prstGeom>
          <a:solidFill>
            <a:srgbClr val="F5E9E3"/>
          </a:solidFill>
          <a:ln w="12700">
            <a:solidFill>
              <a:srgbClr val="E8CFC2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296144" y="2148840"/>
            <a:ext cx="420624" cy="420624"/>
          </a:xfrm>
          <a:prstGeom prst="ellipse">
            <a:avLst/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296144" y="21488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9564624" y="2697480"/>
            <a:ext cx="1883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100" kern="0" dirty="0">
                <a:solidFill>
                  <a:srgbClr val="A048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ВОПРОСЫ КО МНЕ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610344" y="303580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«Если данных не хватает — сначала спроси у меня»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502920" y="4480560"/>
            <a:ext cx="5486400" cy="1600200"/>
          </a:xfrm>
          <a:prstGeom prst="roundRect">
            <a:avLst>
              <a:gd name="adj" fmla="val 6857"/>
            </a:avLst>
          </a:prstGeom>
          <a:solidFill>
            <a:srgbClr val="E9F1EC"/>
          </a:solidFill>
          <a:ln w="12700">
            <a:solidFill>
              <a:srgbClr val="D3E3D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22960" y="4617720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Ориентир по длине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822960" y="4956048"/>
            <a:ext cx="4846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 данным Google, самые удачные запросы — около 21 слова, а первая попытка у большинства людей короче 9 слов. </a:t>
            </a:r>
            <a:pPr indent="0" marL="0">
              <a:lnSpc>
                <a:spcPts val="1800"/>
              </a:lnSpc>
              <a:buNone/>
            </a:pPr>
            <a:r>
              <a:rPr lang="en-US" sz="13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Типичная ошибка новичка ровно одна: слишком коротко.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6172200" y="4480560"/>
            <a:ext cx="5486400" cy="1600200"/>
          </a:xfrm>
          <a:prstGeom prst="roundRect">
            <a:avLst>
              <a:gd name="adj" fmla="val 6857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492240" y="4617720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048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Три привычки важнее любых приёмов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537960" y="4983480"/>
            <a:ext cx="4846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получилось — уточняйте, а не начинайте заново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Прикладывайте документ, а не пересказывайте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Просите задавать вопросы вам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Как это выглядит на практике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207008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Слева — как обычно спрашивают. Справа — как стоит.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02920" y="1874520"/>
            <a:ext cx="5486400" cy="1371600"/>
          </a:xfrm>
          <a:prstGeom prst="roundRect">
            <a:avLst>
              <a:gd name="adj" fmla="val 8000"/>
            </a:avLst>
          </a:prstGeom>
          <a:solidFill>
            <a:srgbClr val="FBEBE9"/>
          </a:solidFill>
          <a:ln w="12700">
            <a:solidFill>
              <a:srgbClr val="F0D6D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011680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Так обычно спрашивают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22960" y="2377440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«напиши жалобу в магазин»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6172200" y="1874520"/>
            <a:ext cx="5486400" cy="4023360"/>
          </a:xfrm>
          <a:prstGeom prst="roundRect">
            <a:avLst>
              <a:gd name="adj" fmla="val 2727"/>
            </a:avLst>
          </a:prstGeom>
          <a:solidFill>
            <a:srgbClr val="E9F1EC"/>
          </a:solidFill>
          <a:ln w="12700">
            <a:solidFill>
              <a:srgbClr val="D3E3D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92240" y="2011680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А надо примерно так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92240" y="2377440"/>
            <a:ext cx="48463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«Помоги составить претензию в магазин. 12 июля купила чайник за 4 500 ₽, через неделю перестал включаться. Чек есть. В магазине отказали устно, сославшись на нарушение условий эксплуатации. Хочу вернуть деньги. Напиши вежливо, но твёрдо, не длиннее страницы. В конце перечисли, какие документы приложить. Если данных не хватает — сначала спроси у меня.»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492240" y="4754880"/>
            <a:ext cx="484632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D3E3D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4901184"/>
            <a:ext cx="4434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b="1" dirty="0">
                <a:solidFill>
                  <a:srgbClr val="2E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вы получите: </a:t>
            </a:r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готовое письмо, которое остаётся распечатать и подписать, плюс список документов к нему.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02920" y="3429000"/>
            <a:ext cx="5486400" cy="2468880"/>
          </a:xfrm>
          <a:prstGeom prst="roundRect">
            <a:avLst>
              <a:gd name="adj" fmla="val 4444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3566160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048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изменилось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68680" y="3931920"/>
            <a:ext cx="47548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Глагол в начале — «помоги составить»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Контекст: дата, сумма, что уже было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Чего хочу добиться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Формат: тон и длина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Просьба задать вопросы мне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Три фразы-выручалочки на все случаи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02920" y="1874520"/>
            <a:ext cx="11155680" cy="1115568"/>
          </a:xfrm>
          <a:prstGeom prst="roundRect">
            <a:avLst>
              <a:gd name="adj" fmla="val 9836"/>
            </a:avLst>
          </a:prstGeom>
          <a:solidFill>
            <a:srgbClr val="F5E9E3"/>
          </a:solidFill>
          <a:ln w="12700">
            <a:solidFill>
              <a:srgbClr val="E8CFC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68680" y="2039112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«Объясни проще, как будто мне 10 лет»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68680" y="2532888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ответ непонятный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02920" y="3136392"/>
            <a:ext cx="11155680" cy="1115568"/>
          </a:xfrm>
          <a:prstGeom prst="roundRect">
            <a:avLst>
              <a:gd name="adj" fmla="val 9836"/>
            </a:avLst>
          </a:prstGeom>
          <a:solidFill>
            <a:srgbClr val="F5E9E3"/>
          </a:solidFill>
          <a:ln w="12700">
            <a:solidFill>
              <a:srgbClr val="E8CFC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3300984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«Слишком длинно. Сократи до пяти предложений»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379476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ответ на три экрана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02920" y="4398264"/>
            <a:ext cx="11155680" cy="1115568"/>
          </a:xfrm>
          <a:prstGeom prst="roundRect">
            <a:avLst>
              <a:gd name="adj" fmla="val 9836"/>
            </a:avLst>
          </a:prstGeom>
          <a:solidFill>
            <a:srgbClr val="F5E9E3"/>
          </a:solidFill>
          <a:ln w="12700">
            <a:solidFill>
              <a:srgbClr val="E8CFC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4562856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«Если не уверен — так и скажи, не выдумывай»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868680" y="5056632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Anthropic прямо рекомендует эту формулировку как способ снизить количество выдумок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02920" y="5715000"/>
            <a:ext cx="11155680" cy="475488"/>
          </a:xfrm>
          <a:prstGeom prst="roundRect">
            <a:avLst>
              <a:gd name="adj" fmla="val 23077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5797296"/>
            <a:ext cx="10515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ещё одна: «Какие вопросы у тебя есть ко мне, чтобы ответить лучше?» — эту фразу рекомендует сам Google.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2421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1005840"/>
            <a:ext cx="4937760" cy="4937760"/>
          </a:xfrm>
          <a:prstGeom prst="ellipse">
            <a:avLst/>
          </a:prstGeom>
          <a:solidFill>
            <a:srgbClr val="C15F3C">
              <a:alpha val="16000"/>
            </a:srgbClr>
          </a:solidFill>
          <a:ln w="12700">
            <a:solidFill>
              <a:srgbClr val="24211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21488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E5A2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УРОК 4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777240" y="2560320"/>
            <a:ext cx="8412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7F4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Он ошибается уверенно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397764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Главный урок курса: у ошибок ИИ нет внешних признаков</a:t>
            </a:r>
            <a:endParaRPr lang="en-US" sz="17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Три реальных случая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207008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 явления есть название — «галлюцинация». Модель не врёт нарочно и не знает, что ошиблась.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02920" y="1965960"/>
            <a:ext cx="3630168" cy="3931920"/>
          </a:xfrm>
          <a:prstGeom prst="roundRect">
            <a:avLst>
              <a:gd name="adj" fmla="val 3023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2240280"/>
            <a:ext cx="420624" cy="420624"/>
          </a:xfrm>
          <a:prstGeom prst="ellipse">
            <a:avLst/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240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77240" y="2788920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Несуществующие судебные дела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77240" y="3520440"/>
            <a:ext cx="310896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середине 2026 года в базе исследователя Дамьена Шарлотэна больше полутора тысяч судебных решений, где ИИ выдумал ссылки на несуществующие дела. Большинство пострадавших — люди, представлявшие себя в суде сами. То есть не юристы.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279392" y="1965960"/>
            <a:ext cx="3630168" cy="3931920"/>
          </a:xfrm>
          <a:prstGeom prst="roundRect">
            <a:avLst>
              <a:gd name="adj" fmla="val 3023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53712" y="2240280"/>
            <a:ext cx="420624" cy="420624"/>
          </a:xfrm>
          <a:prstGeom prst="ellipse">
            <a:avLst/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53712" y="2240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553712" y="2788920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Несуществующие книги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553712" y="3520440"/>
            <a:ext cx="310896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Chicago Sun-Times напечатала составленный ИИ список книг для летнего чтения. Часть названий выдумана и приписана реальным авторам. Библиотека штата Вирджиния оценивает, что около 15% справочных запросов у них теперь порождены ИИ.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055864" y="1965960"/>
            <a:ext cx="3630168" cy="3931920"/>
          </a:xfrm>
          <a:prstGeom prst="roundRect">
            <a:avLst>
              <a:gd name="adj" fmla="val 3023"/>
            </a:avLst>
          </a:prstGeom>
          <a:solidFill>
            <a:srgbClr val="FBEBE9"/>
          </a:solidFill>
          <a:ln w="12700">
            <a:solidFill>
              <a:srgbClr val="F0D6D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330184" y="2240280"/>
            <a:ext cx="420624" cy="420624"/>
          </a:xfrm>
          <a:prstGeom prst="ellipse">
            <a:avLst/>
          </a:prstGeom>
          <a:solidFill>
            <a:srgbClr val="B3261E"/>
          </a:solidFill>
          <a:ln w="12700">
            <a:solidFill>
              <a:srgbClr val="B3261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30184" y="22402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8330184" y="2788920"/>
            <a:ext cx="3108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Отравление вместо диеты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330184" y="3520440"/>
            <a:ext cx="310896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Мужчина 60 лет спросил, чем заменить соль. Понял ответ как совет принимать бромид натрия, принимал три месяца — попал в больницу на три недели с бромизмом: паранойя, галлюцинации, нарушение координации. Случай опубликован в медицинском журнале.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Насколько часто — по собственным измерениям OpenAI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02920" y="1920240"/>
            <a:ext cx="5486400" cy="2103120"/>
          </a:xfrm>
          <a:prstGeom prst="roundRect">
            <a:avLst>
              <a:gd name="adj" fmla="val 5217"/>
            </a:avLst>
          </a:prstGeom>
          <a:solidFill>
            <a:srgbClr val="FBEBE9"/>
          </a:solidFill>
          <a:ln w="12700">
            <a:solidFill>
              <a:srgbClr val="F0D6D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2103120"/>
            <a:ext cx="4846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B326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10,9%</a:t>
            </a:r>
            <a:endParaRPr lang="en-US" sz="6400" dirty="0"/>
          </a:p>
        </p:txBody>
      </p:sp>
      <p:sp>
        <p:nvSpPr>
          <p:cNvPr id="5" name="Text 3"/>
          <p:cNvSpPr/>
          <p:nvPr/>
        </p:nvSpPr>
        <p:spPr>
          <a:xfrm>
            <a:off x="822960" y="306324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ответов с ошибкой — БЕЗ поиска в интернете,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специальном наборе трудных вопросов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172200" y="1920240"/>
            <a:ext cx="5486400" cy="2103120"/>
          </a:xfrm>
          <a:prstGeom prst="roundRect">
            <a:avLst>
              <a:gd name="adj" fmla="val 5217"/>
            </a:avLst>
          </a:prstGeom>
          <a:solidFill>
            <a:srgbClr val="E9F1EC"/>
          </a:solidFill>
          <a:ln w="12700">
            <a:solidFill>
              <a:srgbClr val="D3E3D9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92240" y="2103120"/>
            <a:ext cx="4846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2E6E4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5,8%</a:t>
            </a:r>
            <a:endParaRPr lang="en-US" sz="6400" dirty="0"/>
          </a:p>
        </p:txBody>
      </p:sp>
      <p:sp>
        <p:nvSpPr>
          <p:cNvPr id="8" name="Text 6"/>
          <p:cNvSpPr/>
          <p:nvPr/>
        </p:nvSpPr>
        <p:spPr>
          <a:xfrm>
            <a:off x="6492240" y="306324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 ВКЛЮЧЁННЫМ поиском —</a:t>
            </a:r>
            <a:endParaRPr lang="en-US" sz="15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почти вдвое меньше ошибок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02920" y="4251960"/>
            <a:ext cx="11155680" cy="914400"/>
          </a:xfrm>
          <a:prstGeom prst="roundRect">
            <a:avLst>
              <a:gd name="adj" fmla="val 12000"/>
            </a:avLst>
          </a:prstGeom>
          <a:solidFill>
            <a:srgbClr val="24211D"/>
          </a:solidFill>
          <a:ln w="12700">
            <a:solidFill>
              <a:srgbClr val="24211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4434840"/>
            <a:ext cx="10515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600" b="1" dirty="0">
                <a:solidFill>
                  <a:srgbClr val="F0B4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Самый полезный вывод всего курса: </a:t>
            </a:r>
            <a:pPr indent="0" marL="0">
              <a:lnSpc>
                <a:spcPts val="2400"/>
              </a:lnSpc>
              <a:buNone/>
            </a:pPr>
            <a:r>
              <a:rPr lang="en-US" sz="1600" dirty="0">
                <a:solidFill>
                  <a:srgbClr val="E8E2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включённый поиск по интернету снижает количество ошибок примерно вдвое. Это работает сильнее, чем любые хитрости с формулировкой.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02920" y="5349240"/>
            <a:ext cx="11155680" cy="777240"/>
          </a:xfrm>
          <a:prstGeom prst="roundRect">
            <a:avLst>
              <a:gd name="adj" fmla="val 14118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548640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 не панацея: Стэнфорд (2024–2025) проверил профессиональные юридические ИИ-системы, работающие с настоящей базой документов, — они всё равно ошибались в 17–33% случаев.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Проверка фактов — четыре шага для неспециалиста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02920" y="1920240"/>
            <a:ext cx="11155680" cy="960120"/>
          </a:xfrm>
          <a:prstGeom prst="roundRect">
            <a:avLst>
              <a:gd name="adj" fmla="val 11429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2960" y="2194560"/>
            <a:ext cx="420624" cy="420624"/>
          </a:xfrm>
          <a:prstGeom prst="ellipse">
            <a:avLst/>
          </a:prstGeom>
          <a:solidFill>
            <a:srgbClr val="2C5F8A"/>
          </a:solidFill>
          <a:ln w="12700">
            <a:solidFill>
              <a:srgbClr val="2C5F8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1945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508760" y="2066544"/>
            <a:ext cx="9875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Попросите ссылки — и откройте их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508760" y="2404872"/>
            <a:ext cx="9875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Именно откройте, а не посмотрите, что они «выглядят солидно». Выдуманная ссылка выглядит идеально.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02920" y="2971800"/>
            <a:ext cx="1115568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22960" y="3246120"/>
            <a:ext cx="420624" cy="420624"/>
          </a:xfrm>
          <a:prstGeom prst="ellipse">
            <a:avLst/>
          </a:prstGeom>
          <a:solidFill>
            <a:srgbClr val="2C5F8A"/>
          </a:solidFill>
          <a:ln w="12700">
            <a:solidFill>
              <a:srgbClr val="2C5F8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32461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508760" y="3118104"/>
            <a:ext cx="9875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Проверьте, что источник существует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1508760" y="3456432"/>
            <a:ext cx="9875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Скопируйте точное название книги, закона или статьи и вбейте в обычный поиск. Ничего не находится — значит, выдумано.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02920" y="4023360"/>
            <a:ext cx="11155680" cy="960120"/>
          </a:xfrm>
          <a:prstGeom prst="roundRect">
            <a:avLst>
              <a:gd name="adj" fmla="val 11429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22960" y="4297680"/>
            <a:ext cx="420624" cy="420624"/>
          </a:xfrm>
          <a:prstGeom prst="ellipse">
            <a:avLst/>
          </a:prstGeom>
          <a:solidFill>
            <a:srgbClr val="2C5F8A"/>
          </a:solidFill>
          <a:ln w="12700">
            <a:solidFill>
              <a:srgbClr val="2C5F8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2960" y="42976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508760" y="4169664"/>
            <a:ext cx="9875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Спросите то же самое иначе, в новом чате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508760" y="4507992"/>
            <a:ext cx="9875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 поменялся — значит, модель не знает, а угадывает.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02920" y="5074920"/>
            <a:ext cx="11155680" cy="96012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22960" y="5349240"/>
            <a:ext cx="420624" cy="420624"/>
          </a:xfrm>
          <a:prstGeom prst="ellipse">
            <a:avLst/>
          </a:prstGeom>
          <a:solidFill>
            <a:srgbClr val="2C5F8A"/>
          </a:solidFill>
          <a:ln w="12700">
            <a:solidFill>
              <a:srgbClr val="2C5F8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22960" y="53492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508760" y="5221224"/>
            <a:ext cx="9875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Важное — проверьте у человека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1508760" y="5559552"/>
            <a:ext cx="9875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Врач, юрист, банк, госуслуги. ИИ отлично готовит вас к разговору со специалистом, но не заменяет его.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502920" y="6172200"/>
            <a:ext cx="11155680" cy="0"/>
          </a:xfrm>
          <a:prstGeom prst="roundRect">
            <a:avLst>
              <a:gd name="adj" fmla="val Infinity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План на сегодня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207008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Первые три урока учат пользоваться. Последние два — не пострадать.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02920" y="1874520"/>
            <a:ext cx="11155680" cy="786384"/>
          </a:xfrm>
          <a:prstGeom prst="roundRect">
            <a:avLst>
              <a:gd name="adj" fmla="val 13953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2057400"/>
            <a:ext cx="420624" cy="420624"/>
          </a:xfrm>
          <a:prstGeom prst="ellipse">
            <a:avLst/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05740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17320" y="1984248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такое ИИ-чат и что он умеет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417320" y="2304288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И, главное, чего он НЕ умеет. Какой сервис выбрать.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02920" y="2770632"/>
            <a:ext cx="11155680" cy="786384"/>
          </a:xfrm>
          <a:prstGeom prst="roundRect">
            <a:avLst>
              <a:gd name="adj" fmla="val 13953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77240" y="2953512"/>
            <a:ext cx="420624" cy="420624"/>
          </a:xfrm>
          <a:prstGeom prst="ellipse">
            <a:avLst/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295351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417320" y="2880360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Первые шаги и важные настройки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417320" y="3200400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Регистрация, приложение, приватность, память, реклама.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02920" y="3666744"/>
            <a:ext cx="11155680" cy="786384"/>
          </a:xfrm>
          <a:prstGeom prst="roundRect">
            <a:avLst>
              <a:gd name="adj" fmla="val 13953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77240" y="3849624"/>
            <a:ext cx="420624" cy="420624"/>
          </a:xfrm>
          <a:prstGeom prst="ellipse">
            <a:avLst/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77240" y="384962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417320" y="3776472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правильно спрашивать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1417320" y="4096512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Формула из 5 частей и 12 готовых шаблонов.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02920" y="4562856"/>
            <a:ext cx="11155680" cy="786384"/>
          </a:xfrm>
          <a:prstGeom prst="roundRect">
            <a:avLst>
              <a:gd name="adj" fmla="val 13953"/>
            </a:avLst>
          </a:prstGeom>
          <a:solidFill>
            <a:srgbClr val="FBEBE9"/>
          </a:solidFill>
          <a:ln w="12700">
            <a:solidFill>
              <a:srgbClr val="F0D6D2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77240" y="4745736"/>
            <a:ext cx="420624" cy="420624"/>
          </a:xfrm>
          <a:prstGeom prst="ellipse">
            <a:avLst/>
          </a:prstGeom>
          <a:solidFill>
            <a:srgbClr val="B3261E"/>
          </a:solidFill>
          <a:ln w="12700">
            <a:solidFill>
              <a:srgbClr val="B3261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77240" y="474573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417320" y="4672584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Он умеет ошибаться уверенно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1417320" y="4992624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Выдумки, проверка фактов, что нельзя писать в чат.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502920" y="5458968"/>
            <a:ext cx="11155680" cy="786384"/>
          </a:xfrm>
          <a:prstGeom prst="roundRect">
            <a:avLst>
              <a:gd name="adj" fmla="val 13953"/>
            </a:avLst>
          </a:prstGeom>
          <a:solidFill>
            <a:srgbClr val="FBEBE9"/>
          </a:solidFill>
          <a:ln w="12700">
            <a:solidFill>
              <a:srgbClr val="F0D6D2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77240" y="5641848"/>
            <a:ext cx="420624" cy="420624"/>
          </a:xfrm>
          <a:prstGeom prst="ellipse">
            <a:avLst/>
          </a:prstGeom>
          <a:solidFill>
            <a:srgbClr val="B3261E"/>
          </a:solidFill>
          <a:ln w="12700">
            <a:solidFill>
              <a:srgbClr val="B3261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77240" y="564184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1417320" y="5568696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и мошенники</a:t>
            </a:r>
            <a:endParaRPr lang="en-US" sz="1700" dirty="0"/>
          </a:p>
        </p:txBody>
      </p:sp>
      <p:sp>
        <p:nvSpPr>
          <p:cNvPr id="28" name="Text 26"/>
          <p:cNvSpPr/>
          <p:nvPr/>
        </p:nvSpPr>
        <p:spPr>
          <a:xfrm>
            <a:off x="1417320" y="5888736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Клон голоса, дипфейки, поддельные приложения, кодовое слово.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нельзя писать в чат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02920" y="1783080"/>
            <a:ext cx="11155680" cy="868680"/>
          </a:xfrm>
          <a:prstGeom prst="roundRect">
            <a:avLst>
              <a:gd name="adj" fmla="val 12632"/>
            </a:avLst>
          </a:prstGeom>
          <a:solidFill>
            <a:srgbClr val="24211D"/>
          </a:solidFill>
          <a:ln w="12700">
            <a:solidFill>
              <a:srgbClr val="24211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938528"/>
            <a:ext cx="10515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F0B4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 переписки с ИИ нет никакой юридической тайны. </a:t>
            </a:r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E8E2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Это не разговор с врачом или юристом. 5 января 2026 года суд обязал OpenAI передать истцам выборку из 20 миллионов пользовательских переписок — обезличенных, но принадлежащих живым людям.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02920" y="2834640"/>
            <a:ext cx="5486400" cy="3108960"/>
          </a:xfrm>
          <a:prstGeom prst="roundRect">
            <a:avLst>
              <a:gd name="adj" fmla="val 3529"/>
            </a:avLst>
          </a:prstGeom>
          <a:solidFill>
            <a:srgbClr val="FBEBE9"/>
          </a:solidFill>
          <a:ln w="12700">
            <a:solidFill>
              <a:srgbClr val="F0D6D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999232"/>
            <a:ext cx="4846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Никогда не вводите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68680" y="3401568"/>
            <a:ext cx="48006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Паспорт, СНИЛС, ИНН, номера документов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Номера карт и счетов, PIN-коды, пароли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Фотографии документов и выписок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Медкарту с именем и диагнозами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Всё про текущий судебный спор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Личные данные других людей</a:t>
            </a:r>
            <a:endParaRPr lang="en-US" sz="13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Рабочие секреты: код, договоры, клиенты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172200" y="2834640"/>
            <a:ext cx="5486400" cy="3108960"/>
          </a:xfrm>
          <a:prstGeom prst="roundRect">
            <a:avLst>
              <a:gd name="adj" fmla="val 3529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92240" y="2999232"/>
            <a:ext cx="4846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A048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это не паранойя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537960" y="3429000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Samsung, 2023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537960" y="3694176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 20 дней инженеры слили в чат исходный код и стенограмму совещания. Компания запретила ИИ полностью.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37960" y="4270248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ChatGPT, лето 2025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537960" y="4535424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Около 4 500 переписок попали в поиск Google — те, что пользователи сами пометили как публичные.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537960" y="5111496"/>
            <a:ext cx="4754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 &amp; Ask AI, 2026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537960" y="5376672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Из-за ошибки настройки в открытый доступ попали 300 млн сообщений 25 млн пользователей.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2421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1005840"/>
            <a:ext cx="4937760" cy="4937760"/>
          </a:xfrm>
          <a:prstGeom prst="ellipse">
            <a:avLst/>
          </a:prstGeom>
          <a:solidFill>
            <a:srgbClr val="C15F3C">
              <a:alpha val="16000"/>
            </a:srgbClr>
          </a:solidFill>
          <a:ln w="12700">
            <a:solidFill>
              <a:srgbClr val="24211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21488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E5A2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УРОК 5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777240" y="2560320"/>
            <a:ext cx="8412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7F4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ИИ и мошенники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397764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Тот же инструмент помогает мошенникам писать письма вам</a:t>
            </a:r>
            <a:endParaRPr lang="en-US" sz="17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Масштаб — по официальным данным ФБР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207008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киберпреступности за 2025 год. Впервые за четверть века — отдельный раздел про ИИ.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02920" y="2057400"/>
            <a:ext cx="3630168" cy="2194560"/>
          </a:xfrm>
          <a:prstGeom prst="roundRect">
            <a:avLst>
              <a:gd name="adj" fmla="val 5000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2286000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C15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22 364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777240" y="3246120"/>
            <a:ext cx="3108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жалобы, связанные с использованием ИИ мошенниками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279392" y="2057400"/>
            <a:ext cx="3630168" cy="2194560"/>
          </a:xfrm>
          <a:prstGeom prst="roundRect">
            <a:avLst>
              <a:gd name="adj" fmla="val 5000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53712" y="2286000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C15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$893 млн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4553712" y="3246120"/>
            <a:ext cx="3108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потери по этим жалобам за год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055864" y="2057400"/>
            <a:ext cx="3630168" cy="2194560"/>
          </a:xfrm>
          <a:prstGeom prst="roundRect">
            <a:avLst>
              <a:gd name="adj" fmla="val 5000"/>
            </a:avLst>
          </a:prstGeom>
          <a:solidFill>
            <a:srgbClr val="FBEBE9"/>
          </a:solidFill>
          <a:ln w="12700">
            <a:solidFill>
              <a:srgbClr val="F0D6D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30184" y="2286000"/>
            <a:ext cx="3108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B3261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$7,7 млрд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8330184" y="3246120"/>
            <a:ext cx="3108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потеряли американцы старше 60 лет — на 37% больше, чем годом ранее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02920" y="4572000"/>
            <a:ext cx="11155680" cy="1371600"/>
          </a:xfrm>
          <a:prstGeom prst="roundRect">
            <a:avLst>
              <a:gd name="adj" fmla="val 8000"/>
            </a:avLst>
          </a:prstGeom>
          <a:solidFill>
            <a:srgbClr val="24211D"/>
          </a:solidFill>
          <a:ln w="12700">
            <a:solidFill>
              <a:srgbClr val="24211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4709160"/>
            <a:ext cx="10515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0B4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Три признака мошенничества — запомнить намертво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22960" y="5102352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7F4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Срочность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22960" y="539496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BE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«прямо сейчас», «через десять минут поздно»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4389120" y="5102352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7F4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Секретность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389120" y="539496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BE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«только не говори маме», «никому не звони»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7955280" y="5102352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7F4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Только один способ оплаты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7955280" y="539496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BE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настаивают: перевод, крипта, сертификаты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Схема 1. Клонированный голос — «звонок от внука»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02920" y="1828800"/>
            <a:ext cx="5486400" cy="1965960"/>
          </a:xfrm>
          <a:prstGeom prst="roundRect">
            <a:avLst>
              <a:gd name="adj" fmla="val 5581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993392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048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работает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2359152"/>
            <a:ext cx="48463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ФБР: преступники создают короткие записи с голосом близкого человека, изображают беду и просят срочно помочь деньгами. Голос берут из любого публичного видео — поздравления, голосового сообщения, ролика с концерта. Нужны секунды записи.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02920" y="3931920"/>
            <a:ext cx="5486400" cy="1965960"/>
          </a:xfrm>
          <a:prstGeom prst="roundRect">
            <a:avLst>
              <a:gd name="adj" fmla="val 5581"/>
            </a:avLst>
          </a:prstGeom>
          <a:solidFill>
            <a:srgbClr val="FBEBE9"/>
          </a:solidFill>
          <a:ln w="12700">
            <a:solidFill>
              <a:srgbClr val="F0D6D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406908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Жёсткая разновидность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22960" y="4389120"/>
            <a:ext cx="48463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«Виртуальное похищение»: клонированный голос плюс поддельные фото, чтобы убедить семью, что родственника похитили.</a:t>
            </a: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endParaRPr lang="en-US" sz="125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 опросу McAfee (2023, семь стран), каждый четвёртый говорит, что он или его знакомый сталкивался с клонированием голоса.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172200" y="1828800"/>
            <a:ext cx="5486400" cy="4069080"/>
          </a:xfrm>
          <a:prstGeom prst="roundRect">
            <a:avLst>
              <a:gd name="adj" fmla="val 2697"/>
            </a:avLst>
          </a:prstGeom>
          <a:solidFill>
            <a:srgbClr val="E9F1EC"/>
          </a:solidFill>
          <a:ln w="12700">
            <a:solidFill>
              <a:srgbClr val="D3E3D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92240" y="2011680"/>
            <a:ext cx="4846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— официальная рекомендация ФБР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6492240" y="2395728"/>
            <a:ext cx="4846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500" b="1" i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«Создайте секретное слово или фразу с вашей семьёй для подтверждения личности»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537960" y="3200400"/>
            <a:ext cx="48006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Слово бессмысленное и не связанное с вами. Не кличка кота и не девичья фамилия — это давно в утёкших базах</a:t>
            </a:r>
            <a:endParaRPr lang="en-US" sz="13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Проговорить вслух при встрече. Не писать в переписке</a:t>
            </a:r>
            <a:endParaRPr lang="en-US" sz="13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Рассказать всем: родителям, детям, внукам, супругу</a:t>
            </a:r>
            <a:endParaRPr lang="en-US" sz="13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Это ВТОРАЯ проверка. Первая — положить трубку и перезвонить самому на известный номер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Схема 2. Поддельное видео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02920" y="1828800"/>
            <a:ext cx="5486400" cy="1920240"/>
          </a:xfrm>
          <a:prstGeom prst="roundRect">
            <a:avLst>
              <a:gd name="adj" fmla="val 5714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965960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C15F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$25 млн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822960" y="2743200"/>
            <a:ext cx="4846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Сотрудник гонконгского офиса компании Arup провёл 15 переводов после видеозвонка, в котором все остальные участники, включая финансового директора, были подделкой.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02920" y="3886200"/>
            <a:ext cx="5486400" cy="2011680"/>
          </a:xfrm>
          <a:prstGeom prst="roundRect">
            <a:avLst>
              <a:gd name="adj" fmla="val 5455"/>
            </a:avLst>
          </a:prstGeom>
          <a:solidFill>
            <a:srgbClr val="FBEBE9"/>
          </a:solidFill>
          <a:ln w="12700">
            <a:solidFill>
              <a:srgbClr val="F0D6D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4041648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Распознать на глаз вы не сможете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4407408"/>
            <a:ext cx="48463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ФБР до сих пор советует смотреть на пальцы и тени, но полагаться только на это нельзя. Обзор 56 исследований: точность человека около 55% — почти как подбрасывание монетки. В эксперименте iProov правильно определили всё два человека из двух тысяч, хотя уверены были почти все.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172200" y="1828800"/>
            <a:ext cx="5486400" cy="4069080"/>
          </a:xfrm>
          <a:prstGeom prst="roundRect">
            <a:avLst>
              <a:gd name="adj" fmla="val 2697"/>
            </a:avLst>
          </a:prstGeom>
          <a:solidFill>
            <a:srgbClr val="E9F1EC"/>
          </a:solidFill>
          <a:ln w="12700">
            <a:solidFill>
              <a:srgbClr val="D3E3D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92240" y="2011680"/>
            <a:ext cx="4846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E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Поэтому работает не «присмотреться», а это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6537960" y="2450592"/>
            <a:ext cx="480060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Положить трубку и перезвонить самому — на номер, который у вас уже есть. Не на тот, который дали. Это дословная рекомендация ФБР</a:t>
            </a:r>
            <a:endParaRPr lang="en-US" sz="13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Проверить по другому каналу: позвонили — напишите в мессенджер</a:t>
            </a:r>
            <a:endParaRPr lang="en-US" sz="13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Кодовое слово</a:t>
            </a:r>
            <a:endParaRPr lang="en-US" sz="13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Настаивают, что платить можно только переводом, криптой или сертификатами, — мошенники</a:t>
            </a:r>
            <a:endParaRPr lang="en-US" sz="1300" dirty="0"/>
          </a:p>
          <a:p>
            <a:pPr marL="342900" indent="-3429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«Знаменитость советует вложиться» — если бы это было правдой, об этом писали бы обычные новости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Схема 3. Письма и сообщения, написанные ИИ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02920" y="1828800"/>
            <a:ext cx="11155680" cy="1143000"/>
          </a:xfrm>
          <a:prstGeom prst="roundRect">
            <a:avLst>
              <a:gd name="adj" fmla="val 9600"/>
            </a:avLst>
          </a:prstGeom>
          <a:solidFill>
            <a:srgbClr val="24211D"/>
          </a:solidFill>
          <a:ln w="12700">
            <a:solidFill>
              <a:srgbClr val="24211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965960"/>
            <a:ext cx="10515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0B48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Старое правило больше не работает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E8E2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 учили: «мошенников выдают ошибки и корявый язык». Забудьте это. Сегодня письмо от мошенника грамотнее, чем письмо из вашей поликлиники. Судить нужно не по тому, КАК написано, а по тому, ЧТО просят.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548640" y="310896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Национальный центр кибербезопасности Великобритании официально: ИИ позволяет создавать убедительные приманки «без ошибок перевода, орфографии и грамматики, которые часто выдавали фишинг».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02920" y="3657600"/>
            <a:ext cx="5486400" cy="2084832"/>
          </a:xfrm>
          <a:prstGeom prst="roundRect">
            <a:avLst>
              <a:gd name="adj" fmla="val 5263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822192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048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 что смотреть теперь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68680" y="4187952"/>
            <a:ext cx="480060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Срочность и угроза («счёт заблокируют»)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Просьба «подтвердить данные» по ссылке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Изменились банковские реквизиты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Незнакомый способ оплаты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Никогда не пользуйтесь контактами из письма — зайдите на сайт сами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172200" y="3657600"/>
            <a:ext cx="5486400" cy="2084832"/>
          </a:xfrm>
          <a:prstGeom prst="roundRect">
            <a:avLst>
              <a:gd name="adj" fmla="val 5263"/>
            </a:avLst>
          </a:prstGeom>
          <a:solidFill>
            <a:srgbClr val="E9F1EC"/>
          </a:solidFill>
          <a:ln w="12700">
            <a:solidFill>
              <a:srgbClr val="D3E3D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92240" y="3822192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полезный поворот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92240" y="4187952"/>
            <a:ext cx="4846320" cy="1481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можно использовать против мошенников. Пришло подозрительное сообщение — скопируйте его в чат и спросите: «Похоже ли это на мошенничество? Перечисли конкретные признаки. Что мне сделать и чего точно НЕ делать».</a:t>
            </a:r>
            <a:endParaRPr lang="en-US" sz="1200" dirty="0"/>
          </a:p>
          <a:p>
            <a:pPr indent="0" marL="0">
              <a:lnSpc>
                <a:spcPts val="1700"/>
              </a:lnSpc>
              <a:buNone/>
            </a:pPr>
            <a:endParaRPr lang="en-US" sz="1200" dirty="0"/>
          </a:p>
          <a:p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Это как раз та задача, где он силён: анализ текста, а не факты.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48640" y="5852160"/>
            <a:ext cx="11064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i="1" dirty="0">
                <a:solidFill>
                  <a:srgbClr val="A048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Формула ФБР: «Take a Beat» — выдержите паузу. Мошенничество живёт на спешке.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Шпаргалка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207008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Всё, что стоит помнить, на одном экране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02920" y="1783080"/>
            <a:ext cx="5486400" cy="2057400"/>
          </a:xfrm>
          <a:prstGeom prst="roundRect">
            <a:avLst>
              <a:gd name="adj" fmla="val 5333"/>
            </a:avLst>
          </a:prstGeom>
          <a:solidFill>
            <a:srgbClr val="F5E9E3"/>
          </a:solidFill>
          <a:ln w="12700">
            <a:solidFill>
              <a:srgbClr val="E8CFC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938528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048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Пять фраз, которые всегда выручают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68680" y="2331720"/>
            <a:ext cx="4800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«Объясни проще, как будто мне 10 лет»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«Слишком длинно. Сократи до пяти предложений»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«Найди в интернете и дай ссылки на источники»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«Если не уверен — так и скажи, не выдумывай»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«Какие вопросы у тебя есть ко мне?»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172200" y="1783080"/>
            <a:ext cx="5486400" cy="2057400"/>
          </a:xfrm>
          <a:prstGeom prst="roundRect">
            <a:avLst>
              <a:gd name="adj" fmla="val 5333"/>
            </a:avLst>
          </a:prstGeom>
          <a:solidFill>
            <a:srgbClr val="E9F1F7"/>
          </a:solidFill>
          <a:ln w="12700">
            <a:solidFill>
              <a:srgbClr val="D3E1E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92240" y="1938528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C5F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Проверка фактов — 4 шага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537960" y="2331720"/>
            <a:ext cx="4800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Попросить ссылки — и открыть их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Проверить поиском, что источник существует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Спросить то же самое иначе, в новом чате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Важное — уточнить у человека: врач, юрист, банк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02920" y="3931920"/>
            <a:ext cx="5486400" cy="2011680"/>
          </a:xfrm>
          <a:prstGeom prst="roundRect">
            <a:avLst>
              <a:gd name="adj" fmla="val 5455"/>
            </a:avLst>
          </a:prstGeom>
          <a:solidFill>
            <a:srgbClr val="FBEBE9"/>
          </a:solidFill>
          <a:ln w="12700">
            <a:solidFill>
              <a:srgbClr val="F0D6D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087368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Никогда не вводить в чат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" y="4462272"/>
            <a:ext cx="4846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Паспорт · номера карт и счетов · пароли · фото документов · медкарту с именем · данные других людей · рабочие секреты · всё про текущий судебный спор.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2960" y="544068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i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 переписки с ИИ нет юридической тайны.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172200" y="3931920"/>
            <a:ext cx="5486400" cy="2011680"/>
          </a:xfrm>
          <a:prstGeom prst="roundRect">
            <a:avLst>
              <a:gd name="adj" fmla="val 5455"/>
            </a:avLst>
          </a:prstGeom>
          <a:solidFill>
            <a:srgbClr val="E9F1EC"/>
          </a:solidFill>
          <a:ln w="12700">
            <a:solidFill>
              <a:srgbClr val="D3E3D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92240" y="4087368"/>
            <a:ext cx="48463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от мошенников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537960" y="4462272"/>
            <a:ext cx="4800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Кодовое слово с семьёй — рекомендация ФБР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Положить трубку и перезвонить самому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Настаивают на переводе, крипте, сертификатах = мошенники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Грамотный текст больше ничего не доказывает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Пауза 5 минут убивает почти любую схему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2421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3108960"/>
            <a:ext cx="5486400" cy="5486400"/>
          </a:xfrm>
          <a:prstGeom prst="ellipse">
            <a:avLst/>
          </a:prstGeom>
          <a:solidFill>
            <a:srgbClr val="C15F3C">
              <a:alpha val="14000"/>
            </a:srgbClr>
          </a:solidFill>
          <a:ln w="12700">
            <a:solidFill>
              <a:srgbClr val="24211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822960"/>
            <a:ext cx="10607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7F4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Три вещи — сегодня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822960" y="16916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E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завтра и не «когда будет время». Первые две — по пять минут, третья — две.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777240" y="2377440"/>
            <a:ext cx="10607040" cy="1051560"/>
          </a:xfrm>
          <a:prstGeom prst="roundRect">
            <a:avLst>
              <a:gd name="adj" fmla="val 10435"/>
            </a:avLst>
          </a:prstGeom>
          <a:solidFill>
            <a:srgbClr val="3A342C"/>
          </a:solidFill>
          <a:ln w="12700">
            <a:solidFill>
              <a:srgbClr val="46403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97280" y="2688336"/>
            <a:ext cx="420624" cy="420624"/>
          </a:xfrm>
          <a:prstGeom prst="ellipse">
            <a:avLst/>
          </a:prstGeom>
          <a:solidFill>
            <a:srgbClr val="6E655A"/>
          </a:solidFill>
          <a:ln w="12700">
            <a:solidFill>
              <a:srgbClr val="6E655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97280" y="268833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828800" y="2560320"/>
            <a:ext cx="9326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7F4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Проверить настройки приватности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1828800" y="2926080"/>
            <a:ext cx="9326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BE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Выключить обучение на ваших разговорах и заглянуть в память. Урок 2.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777240" y="3566160"/>
            <a:ext cx="10607040" cy="1051560"/>
          </a:xfrm>
          <a:prstGeom prst="roundRect">
            <a:avLst>
              <a:gd name="adj" fmla="val 10435"/>
            </a:avLst>
          </a:prstGeom>
          <a:solidFill>
            <a:srgbClr val="3A342C"/>
          </a:solidFill>
          <a:ln w="12700">
            <a:solidFill>
              <a:srgbClr val="464036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97280" y="3877056"/>
            <a:ext cx="420624" cy="420624"/>
          </a:xfrm>
          <a:prstGeom prst="ellipse">
            <a:avLst/>
          </a:prstGeom>
          <a:solidFill>
            <a:srgbClr val="6E655A"/>
          </a:solidFill>
          <a:ln w="12700">
            <a:solidFill>
              <a:srgbClr val="6E655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97280" y="387705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828800" y="3749040"/>
            <a:ext cx="9326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7F4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Задать один настоящий вопрос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1828800" y="4114800"/>
            <a:ext cx="9326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BE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тестовый, а тот, который вам правда нужен. Сфотографируйте квитанцию или инструкцию. Урок 3.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777240" y="4754880"/>
            <a:ext cx="10607040" cy="1051560"/>
          </a:xfrm>
          <a:prstGeom prst="roundRect">
            <a:avLst>
              <a:gd name="adj" fmla="val 10435"/>
            </a:avLst>
          </a:prstGeom>
          <a:solidFill>
            <a:srgbClr val="4A2E22"/>
          </a:solidFill>
          <a:ln w="25400">
            <a:solidFill>
              <a:srgbClr val="C15F3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097280" y="5065776"/>
            <a:ext cx="420624" cy="420624"/>
          </a:xfrm>
          <a:prstGeom prst="ellipse">
            <a:avLst/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97280" y="506577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828800" y="4937760"/>
            <a:ext cx="9326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7F4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Договориться о кодовом слове с семьёй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1828800" y="5303520"/>
            <a:ext cx="9326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BEB6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Позвоните детям, родителям и внукам прямо сегодня. Это может однажды сэкономить всё.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822960" y="612648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E87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Полная методичка со всеми шаблонами, ссылками и источниками — в файлах курса «ИИ без страха».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421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1005840"/>
            <a:ext cx="4937760" cy="4937760"/>
          </a:xfrm>
          <a:prstGeom prst="ellipse">
            <a:avLst/>
          </a:prstGeom>
          <a:solidFill>
            <a:srgbClr val="C15F3C">
              <a:alpha val="16000"/>
            </a:srgbClr>
          </a:solidFill>
          <a:ln w="12700">
            <a:solidFill>
              <a:srgbClr val="24211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21488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E5A2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УРОК 1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777240" y="2560320"/>
            <a:ext cx="8412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7F4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такое ИИ-чат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397764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Понять, чем эта штука является — и чем точно не является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Простое объяснение без терминов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02920" y="1783080"/>
            <a:ext cx="5486400" cy="1874520"/>
          </a:xfrm>
          <a:prstGeom prst="roundRect">
            <a:avLst>
              <a:gd name="adj" fmla="val 5854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201168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048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это на самом деле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2377440"/>
            <a:ext cx="4937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Программа, которая очень хорошо угадывает, какое слово должно идти следующим. Её обучили на огромном количестве текстов — и она научилась продолжать любой текст так, как это сделал бы человек.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172200" y="1783080"/>
            <a:ext cx="5486400" cy="1874520"/>
          </a:xfrm>
          <a:prstGeom prst="roundRect">
            <a:avLst>
              <a:gd name="adj" fmla="val 5854"/>
            </a:avLst>
          </a:prstGeom>
          <a:solidFill>
            <a:srgbClr val="F5E9E3"/>
          </a:solidFill>
          <a:ln w="12700">
            <a:solidFill>
              <a:srgbClr val="E8CFC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92240" y="201168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048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Полезное сравнение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92240" y="2377440"/>
            <a:ext cx="4937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Очень начитанный помощник, прочитавший полбиблиотеки, — но книг рядом нет, и перепроверить он не может. Честно старается вспомнить. Иногда — складно придумывает.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02920" y="3886200"/>
            <a:ext cx="11155680" cy="868680"/>
          </a:xfrm>
          <a:prstGeom prst="roundRect">
            <a:avLst>
              <a:gd name="adj" fmla="val 12632"/>
            </a:avLst>
          </a:prstGeom>
          <a:solidFill>
            <a:srgbClr val="E9F1EC"/>
          </a:solidFill>
          <a:ln w="12700">
            <a:solidFill>
              <a:srgbClr val="D3E3D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4041648"/>
            <a:ext cx="10515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2E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Отсюда следует: </a:t>
            </a:r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 словами она работает отлично — переписать, объяснить проще, перевести, составить письмо. А факты она не «знает», а восстанавливает по памяти — и иногда восстанавливает неверно.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02920" y="4983480"/>
            <a:ext cx="11155680" cy="868680"/>
          </a:xfrm>
          <a:prstGeom prst="roundRect">
            <a:avLst>
              <a:gd name="adj" fmla="val 12632"/>
            </a:avLst>
          </a:prstGeom>
          <a:solidFill>
            <a:srgbClr val="FBEBE9"/>
          </a:solidFill>
          <a:ln w="12700">
            <a:solidFill>
              <a:srgbClr val="F0D6D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2960" y="5138928"/>
            <a:ext cx="10515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 самое важное: </a:t>
            </a:r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 интонации ответа вы НЕ отличите правильное от выдуманного. Уверенность у неё одинаковая в обоих случаях.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Что получается хорошо, а что плохо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02920" y="1783080"/>
            <a:ext cx="5486400" cy="4114800"/>
          </a:xfrm>
          <a:prstGeom prst="roundRect">
            <a:avLst>
              <a:gd name="adj" fmla="val 2667"/>
            </a:avLst>
          </a:prstGeom>
          <a:solidFill>
            <a:srgbClr val="E9F1EC"/>
          </a:solidFill>
          <a:ln w="12700">
            <a:solidFill>
              <a:srgbClr val="D3E3D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96596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6E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Отлично подходит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68680" y="2423160"/>
            <a:ext cx="484632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Объяснить сложное простыми словами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Написать письмо, претензию, заявление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Сократить длинный документ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Перевести текст или инструкцию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Разобрать фотографию — квитанцию, этикетку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Сравнить варианты и помочь выбрать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Составить план: поездка, меню, дела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Научить чему-то новому с нуля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172200" y="1783080"/>
            <a:ext cx="5486400" cy="4114800"/>
          </a:xfrm>
          <a:prstGeom prst="roundRect">
            <a:avLst>
              <a:gd name="adj" fmla="val 2667"/>
            </a:avLst>
          </a:prstGeom>
          <a:solidFill>
            <a:srgbClr val="FBEBE9"/>
          </a:solidFill>
          <a:ln w="12700">
            <a:solidFill>
              <a:srgbClr val="F0D6D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92240" y="196596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Не подходит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537960" y="2423160"/>
            <a:ext cx="48463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Точные числа, даты, цены, законы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Диагноз и дозировка лекарств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Юридические и финансовые решения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Свежие новости — если не включён поиск</a:t>
            </a:r>
            <a:endParaRPr lang="en-US" sz="14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4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Заменить живое общение с людьми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92240" y="4434840"/>
            <a:ext cx="4846320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>
            <a:solidFill>
              <a:srgbClr val="F0D6D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720840" y="4572000"/>
            <a:ext cx="4434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700"/>
              </a:lnSpc>
              <a:buNone/>
            </a:pPr>
            <a:r>
              <a:rPr lang="en-US" sz="12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Американская медицинская ассоциация: </a:t>
            </a:r>
            <a:pPr indent="0" marL="0">
              <a:lnSpc>
                <a:spcPts val="1700"/>
              </a:lnSpc>
              <a:buNone/>
            </a:pPr>
            <a:r>
              <a:rPr lang="en-US" sz="12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ИИ-чат — «не замена врачу и не для экстренных ситуаций». Спросить, что означает термин в анализе, — можно. Что мне принять — нет.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Какой сервис выбрать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02920" y="1207008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Все три бесплатно работают на приличном уровне. Платить не обязательно.</a:t>
            </a:r>
            <a:endParaRPr lang="en-US" sz="15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874520"/>
          <a:ext cx="1115568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51760"/>
                <a:gridCol w="2651760"/>
                <a:gridCol w="2651760"/>
              </a:tblGrid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211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ChatGPT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211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Claude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211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Gemini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211D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Бесплатная версия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есть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есть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есть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Платно, в месяц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$8 или $20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около $20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Поговорить голосом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да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да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да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Понимает фотографии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да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да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да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Рисует картинки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да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НЕТ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да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Ищет в интернете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да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да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да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Реклама в бесплатной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тест в США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нет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нет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Сильная сторона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самый универсальный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длинные документы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24211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встроен в Google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8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502920" y="5623560"/>
            <a:ext cx="11155680" cy="566928"/>
          </a:xfrm>
          <a:prstGeom prst="roundRect">
            <a:avLst>
              <a:gd name="adj" fmla="val 19355"/>
            </a:avLst>
          </a:prstGeom>
          <a:solidFill>
            <a:srgbClr val="F5E9E3"/>
          </a:solidFill>
          <a:ln w="12700">
            <a:solidFill>
              <a:srgbClr val="E8CFC2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22960" y="5715000"/>
            <a:ext cx="10515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048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Короткий ответ: </a:t>
            </a:r>
            <a:pPr indent="0" marL="0">
              <a:buNone/>
            </a:pPr>
            <a:r>
              <a:rPr lang="en-US" sz="1500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начните с ChatGPT — он самый распространённый, и если что-то не выйдет, помочь сможет любой знакомый.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2421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1005840"/>
            <a:ext cx="4937760" cy="4937760"/>
          </a:xfrm>
          <a:prstGeom prst="ellipse">
            <a:avLst/>
          </a:prstGeom>
          <a:solidFill>
            <a:srgbClr val="C15F3C">
              <a:alpha val="16000"/>
            </a:srgbClr>
          </a:solidFill>
          <a:ln w="12700">
            <a:solidFill>
              <a:srgbClr val="24211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21488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E5A28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УРОК 2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777240" y="2560320"/>
            <a:ext cx="8412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7F4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Первые шаги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397764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0B8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Регистрация — три минуты. Настройки — ещё пять, и они важнее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Опасность номер один — поддельные приложения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02920" y="1783080"/>
            <a:ext cx="5120640" cy="2103120"/>
          </a:xfrm>
          <a:prstGeom prst="roundRect">
            <a:avLst>
              <a:gd name="adj" fmla="val 5217"/>
            </a:avLst>
          </a:prstGeom>
          <a:solidFill>
            <a:srgbClr val="24211D"/>
          </a:solidFill>
          <a:ln w="12700">
            <a:solidFill>
              <a:srgbClr val="24211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77240" y="1965960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0B48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92 000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777240" y="2880360"/>
            <a:ext cx="4572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C9C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атак за четыре месяца 2026 года с помощью программ, замаскированных под ИИ-сервисы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852160" y="1783080"/>
            <a:ext cx="5806440" cy="603504"/>
          </a:xfrm>
          <a:prstGeom prst="roundRect">
            <a:avLst>
              <a:gd name="adj" fmla="val 18182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172200" y="1901952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0" y="1920240"/>
            <a:ext cx="3200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подделывали в 49% случаев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852160" y="2532888"/>
            <a:ext cx="5806440" cy="603504"/>
          </a:xfrm>
          <a:prstGeom prst="roundRect">
            <a:avLst>
              <a:gd name="adj" fmla="val 18182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72200" y="26517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0" y="2670048"/>
            <a:ext cx="3200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подделывали в 18% случаев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852160" y="3282696"/>
            <a:ext cx="5806440" cy="603504"/>
          </a:xfrm>
          <a:prstGeom prst="roundRect">
            <a:avLst>
              <a:gd name="adj" fmla="val 18182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172200" y="3401568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229600" y="3419856"/>
            <a:ext cx="3200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подделывали в 18% случаев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852160" y="4069080"/>
            <a:ext cx="5806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Данные Лаборатории Касперского, май 2026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02920" y="4343400"/>
            <a:ext cx="11155680" cy="1600200"/>
          </a:xfrm>
          <a:prstGeom prst="roundRect">
            <a:avLst>
              <a:gd name="adj" fmla="val 6857"/>
            </a:avLst>
          </a:prstGeom>
          <a:solidFill>
            <a:srgbClr val="FBEBE9"/>
          </a:solidFill>
          <a:ln w="12700">
            <a:solidFill>
              <a:srgbClr val="F0D6D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2960" y="448056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Четыре проверки перед установкой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22960" y="486460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097280" y="4846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устанавливать по ссылке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097280" y="5148072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Ни из письма, ни из сообщения. Открыть магазин и найти поиском самому.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538728" y="486460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813048" y="4846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Проверить имя разработчика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813048" y="5148072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OpenAI · Anthropic PBC · Google LLC — в точности. Подделки: «OpenAl», «Open AI Inc».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254496" y="486460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6528816" y="4846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Посмотреть число установок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528816" y="5148072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 настоящих — миллиард и 50 миллионов. Пять тысяч оценок = подделка.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8970264" y="486460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9244584" y="484632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Подписка «в неделю»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9244584" y="5148072"/>
            <a:ext cx="2331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Почти всегда обман. Настоящие берут помесячно. $6 в неделю = $312 в год.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11480"/>
            <a:ext cx="11155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4211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Пять настроек, которые стоит проверить сразу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02920" y="1783080"/>
            <a:ext cx="11155680" cy="841248"/>
          </a:xfrm>
          <a:prstGeom prst="roundRect">
            <a:avLst>
              <a:gd name="adj" fmla="val 13043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77240" y="1993392"/>
            <a:ext cx="420624" cy="420624"/>
          </a:xfrm>
          <a:prstGeom prst="ellipse">
            <a:avLst/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99339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417320" y="1883664"/>
            <a:ext cx="9966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Выключить обучение на ваших разговорах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417320" y="2185416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ChatGPT: Настройки → Управление данными → выключить «Улучшать модель для всех».  Claude: Настройки → Privacy → Help Improve Claude.  Gemini: Настройки → Активность → Отключить.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02920" y="2697480"/>
            <a:ext cx="11155680" cy="841248"/>
          </a:xfrm>
          <a:prstGeom prst="roundRect">
            <a:avLst>
              <a:gd name="adj" fmla="val 13043"/>
            </a:avLst>
          </a:prstGeom>
          <a:solidFill>
            <a:srgbClr val="FFFFFF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2907792"/>
            <a:ext cx="420624" cy="420624"/>
          </a:xfrm>
          <a:prstGeom prst="ellipse">
            <a:avLst/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290779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417320" y="2798064"/>
            <a:ext cx="9966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Разобраться с памятью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417320" y="3099816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Все три запоминают вас между разговорами. Раз в пару месяцев заглядывайте и удаляйте лишнее. У Claude удаление переписки НЕ удаляет воспоминания из неё.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02920" y="3611880"/>
            <a:ext cx="11155680" cy="841248"/>
          </a:xfrm>
          <a:prstGeom prst="roundRect">
            <a:avLst>
              <a:gd name="adj" fmla="val 13043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77240" y="3822192"/>
            <a:ext cx="420624" cy="420624"/>
          </a:xfrm>
          <a:prstGeom prst="ellipse">
            <a:avLst/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77240" y="382219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417320" y="3712464"/>
            <a:ext cx="9966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Освоить временный чат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17320" y="4014216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Разговор не сохраняется и не идёт в обучение. ChatGPT — кнопка «Temporary». Claude — значок привидения. Gemini — «Временный чат». Для всего личного.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02920" y="4526280"/>
            <a:ext cx="11155680" cy="841248"/>
          </a:xfrm>
          <a:prstGeom prst="roundRect">
            <a:avLst>
              <a:gd name="adj" fmla="val 13043"/>
            </a:avLst>
          </a:prstGeom>
          <a:solidFill>
            <a:srgbClr val="FFFFFF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77240" y="4736592"/>
            <a:ext cx="420624" cy="420624"/>
          </a:xfrm>
          <a:prstGeom prst="ellipse">
            <a:avLst/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77240" y="473659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417320" y="4626864"/>
            <a:ext cx="9966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Включить двухфакторный вход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417320" y="4928616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ChatGPT: Настройки → Безопасность. У Claude своего 2FA нет — защита равна защите вашей почты, включайте там.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502920" y="5440680"/>
            <a:ext cx="11155680" cy="841248"/>
          </a:xfrm>
          <a:prstGeom prst="roundRect">
            <a:avLst>
              <a:gd name="adj" fmla="val 13043"/>
            </a:avLst>
          </a:prstGeom>
          <a:solidFill>
            <a:srgbClr val="F4F2EC"/>
          </a:solidFill>
          <a:ln w="12700">
            <a:solidFill>
              <a:srgbClr val="DDD8CC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77240" y="5650992"/>
            <a:ext cx="420624" cy="420624"/>
          </a:xfrm>
          <a:prstGeom prst="ellipse">
            <a:avLst/>
          </a:prstGeom>
          <a:solidFill>
            <a:srgbClr val="C15F3C"/>
          </a:solidFill>
          <a:ln w="12700">
            <a:solidFill>
              <a:srgbClr val="C15F3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77240" y="565099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417320" y="5541264"/>
            <a:ext cx="9966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211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Разобраться с рекламой (ChatGPT)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417320" y="5843016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200" dirty="0">
                <a:solidFill>
                  <a:srgbClr val="5C5A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 9 февраля 2026 OpenAI тестирует рекламу в США — в бесплатной версии и в тарифе Go. Управление: Настройки → Ads controls. Не в США — пункта просто не будет, и это нормально.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02920" y="6355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ИИ без страха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11556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ИИ без страха — курс для начинающих</dc:title>
  <dc:subject>PptxGenJS Presentation</dc:subject>
  <dc:creator>ИИ без страха</dc:creator>
  <cp:lastModifiedBy>ИИ без страха</cp:lastModifiedBy>
  <cp:revision>1</cp:revision>
  <dcterms:created xsi:type="dcterms:W3CDTF">2026-08-01T18:40:20Z</dcterms:created>
  <dcterms:modified xsi:type="dcterms:W3CDTF">2026-08-01T18:40:20Z</dcterms:modified>
</cp:coreProperties>
</file>